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890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Textebene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738140" y="2383300"/>
            <a:ext cx="7528520" cy="2165946"/>
          </a:xfrm>
          <a:prstGeom prst="rect">
            <a:avLst/>
          </a:prstGeom>
        </p:spPr>
        <p:txBody>
          <a:bodyPr/>
          <a:lstStyle>
            <a:lvl1pPr>
              <a:defRPr sz="10000"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0000" u="sng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Inklusion</a:t>
            </a:r>
            <a:endParaRPr sz="10000" u="sng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310547" y="4928873"/>
            <a:ext cx="838370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0" dirty="0" err="1">
                <a:solidFill>
                  <a:srgbClr val="FFFFFF"/>
                </a:solidFill>
                <a:latin typeface="Tafelschrift V" pitchFamily="2" charset="0"/>
              </a:rPr>
              <a:t>Wer</a:t>
            </a:r>
            <a:r>
              <a:rPr sz="9000" dirty="0">
                <a:solidFill>
                  <a:srgbClr val="FFFFFF"/>
                </a:solidFill>
                <a:latin typeface="Tafelschrift V" pitchFamily="2" charset="0"/>
              </a:rPr>
              <a:t> </a:t>
            </a:r>
            <a:r>
              <a:rPr sz="9000" dirty="0" err="1">
                <a:solidFill>
                  <a:srgbClr val="FFFFFF"/>
                </a:solidFill>
                <a:latin typeface="Tafelschrift V" pitchFamily="2" charset="0"/>
              </a:rPr>
              <a:t>macht</a:t>
            </a:r>
            <a:r>
              <a:rPr sz="9000" dirty="0">
                <a:solidFill>
                  <a:srgbClr val="FFFFFF"/>
                </a:solidFill>
                <a:latin typeface="Tafelschrift V" pitchFamily="2" charset="0"/>
              </a:rPr>
              <a:t> </a:t>
            </a:r>
            <a:r>
              <a:rPr sz="9000" dirty="0" err="1">
                <a:solidFill>
                  <a:srgbClr val="FFFFFF"/>
                </a:solidFill>
                <a:latin typeface="Tafelschrift V" pitchFamily="2" charset="0"/>
              </a:rPr>
              <a:t>mit</a:t>
            </a:r>
            <a:r>
              <a:rPr sz="9000" dirty="0">
                <a:solidFill>
                  <a:srgbClr val="FFFFFF"/>
                </a:solidFill>
                <a:latin typeface="Tafelschrift V" pitchFamily="2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02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868" y="3764273"/>
            <a:ext cx="7950912" cy="5893242"/>
          </a:xfrm>
          <a:prstGeom prst="rect">
            <a:avLst/>
          </a:prstGeom>
          <a:ln w="88900">
            <a:miter lim="400000"/>
          </a:ln>
        </p:spPr>
      </p:pic>
      <p:pic>
        <p:nvPicPr>
          <p:cNvPr id="166" name="Grafik 16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4674" y="697836"/>
            <a:ext cx="6088460" cy="3108594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x="6502400" y="1268240"/>
            <a:ext cx="384560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Emilio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lustig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171" name="Grafik 17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172" name="Shape 172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173" name="Grafik 17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74" name="Grafik 17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176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77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179" name="Grafik 17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80" name="Grafik 179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182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184" name="Grafik 18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85" name="Grafik 184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187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189" name="Grafik 18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90" name="IMG_0211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192" name="Grafik 191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93" name="Grafik 192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195" name="IMG_0213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96" name="Grafik 195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4" animBg="1" advAuto="0"/>
      <p:bldP spid="192" grpId="2" animBg="1" advAuto="0"/>
      <p:bldP spid="193" grpId="3" animBg="1" advAuto="0"/>
      <p:bldP spid="19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02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411" y="1796015"/>
            <a:ext cx="7062319" cy="6880508"/>
          </a:xfrm>
          <a:prstGeom prst="rect">
            <a:avLst/>
          </a:prstGeom>
          <a:ln w="88900">
            <a:miter lim="400000"/>
          </a:ln>
        </p:spPr>
      </p:pic>
      <p:pic>
        <p:nvPicPr>
          <p:cNvPr id="200" name="Grafik 1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6227" y="353218"/>
            <a:ext cx="5849145" cy="3654211"/>
          </a:xfrm>
          <a:prstGeom prst="rect">
            <a:avLst/>
          </a:prstGeom>
        </p:spPr>
      </p:pic>
      <p:sp>
        <p:nvSpPr>
          <p:cNvPr id="202" name="Shape 202"/>
          <p:cNvSpPr/>
          <p:nvPr/>
        </p:nvSpPr>
        <p:spPr>
          <a:xfrm>
            <a:off x="7568165" y="796509"/>
            <a:ext cx="506526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unser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Kind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auch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wirklich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gut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aufgehoben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  <p:bldP spid="202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205" name="Grafik 2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206" name="Shape 206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207" name="Grafik 20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08" name="Grafik 20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210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211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213" name="Grafik 21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14" name="Grafik 21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216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218" name="Grafik 217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19" name="Grafik 218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221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223" name="Grafik 22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24" name="Grafik 223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226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228" name="Grafik 227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29" name="Grafik 228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231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233" name="Grafik 232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34" name="Grafik 233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236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32" grpId="4" animBg="1" advAuto="0"/>
      <p:bldP spid="233" grpId="3" animBg="1" advAuto="0"/>
      <p:bldP spid="236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02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426" y="3459505"/>
            <a:ext cx="10785949" cy="6977108"/>
          </a:xfrm>
          <a:prstGeom prst="rect">
            <a:avLst/>
          </a:prstGeom>
          <a:ln w="88900">
            <a:miter lim="400000"/>
          </a:ln>
        </p:spPr>
      </p:pic>
      <p:pic>
        <p:nvPicPr>
          <p:cNvPr id="239" name="Grafik 23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2374" y="88900"/>
            <a:ext cx="6046788" cy="3810933"/>
          </a:xfrm>
          <a:prstGeom prst="rect">
            <a:avLst/>
          </a:prstGeom>
        </p:spPr>
      </p:pic>
      <p:sp>
        <p:nvSpPr>
          <p:cNvPr id="241" name="Shape 241"/>
          <p:cNvSpPr/>
          <p:nvPr/>
        </p:nvSpPr>
        <p:spPr>
          <a:xfrm>
            <a:off x="6994989" y="933807"/>
            <a:ext cx="45685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Und was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mit</a:t>
            </a:r>
            <a:endParaRPr sz="5400" dirty="0">
              <a:solidFill>
                <a:srgbClr val="FFFFFF"/>
              </a:solidFill>
              <a:latin typeface="Tempus Sans ITC" panose="04020404030D07020202" pitchFamily="82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u="sng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meinem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Kind?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244" name="Grafik 24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245" name="Shape 245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246" name="Grafik 24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47" name="Grafik 24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249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250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252" name="Grafik 25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53" name="Grafik 252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255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257" name="Grafik 256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58" name="Grafik 257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260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262" name="Grafik 26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63" name="Grafik 262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265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267" name="Grafik 266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68" name="Grafik 267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270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272" name="Grafik 271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73" name="Grafik 272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275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0276393" y="3401671"/>
            <a:ext cx="212237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Kollegen</a:t>
            </a:r>
          </a:p>
        </p:txBody>
      </p:sp>
      <p:pic>
        <p:nvPicPr>
          <p:cNvPr id="277" name="Grafik 276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43577" y="3106294"/>
            <a:ext cx="3188010" cy="133967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78" name="Grafik 277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 rot="21174490">
            <a:off x="8251690" y="3670030"/>
            <a:ext cx="1665356" cy="88901"/>
          </a:xfrm>
          <a:prstGeom prst="rect">
            <a:avLst/>
          </a:prstGeom>
        </p:spPr>
      </p:pic>
      <p:pic>
        <p:nvPicPr>
          <p:cNvPr id="280" name="IMG_0212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0158" y="2208402"/>
            <a:ext cx="1705914" cy="126212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4" animBg="1" advAuto="0"/>
      <p:bldP spid="277" grpId="2" animBg="1" advAuto="0"/>
      <p:bldP spid="278" grpId="3" animBg="1" advAuto="0"/>
      <p:bldP spid="280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G_02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657" y="3354220"/>
            <a:ext cx="8389425" cy="6206870"/>
          </a:xfrm>
          <a:prstGeom prst="rect">
            <a:avLst/>
          </a:prstGeom>
          <a:ln w="88900">
            <a:miter lim="400000"/>
          </a:ln>
        </p:spPr>
      </p:pic>
      <p:pic>
        <p:nvPicPr>
          <p:cNvPr id="283" name="Grafik 28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6140" y="329670"/>
            <a:ext cx="7244160" cy="3480330"/>
          </a:xfrm>
          <a:prstGeom prst="rect">
            <a:avLst/>
          </a:prstGeom>
        </p:spPr>
      </p:pic>
      <p:sp>
        <p:nvSpPr>
          <p:cNvPr id="285" name="Shape 285"/>
          <p:cNvSpPr/>
          <p:nvPr/>
        </p:nvSpPr>
        <p:spPr>
          <a:xfrm>
            <a:off x="6442232" y="529465"/>
            <a:ext cx="5261056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Wie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sollen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wir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das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denn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schaffen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?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Wir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sind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doch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keine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Förderschullehrer</a:t>
            </a:r>
            <a:r>
              <a:rPr sz="40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animBg="1" advAuto="0"/>
      <p:bldP spid="285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288" name="Grafik 28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289" name="Shape 289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290" name="Grafik 28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91" name="Grafik 29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293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294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296" name="Grafik 295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97" name="Grafik 29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299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301" name="Grafik 300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02" name="Grafik 301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304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306" name="Grafik 305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07" name="Grafik 306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309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311" name="Grafik 310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12" name="Grafik 311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314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316" name="Grafik 315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17" name="Grafik 316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319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10276393" y="3401671"/>
            <a:ext cx="212237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Kollegen</a:t>
            </a:r>
          </a:p>
        </p:txBody>
      </p:sp>
      <p:pic>
        <p:nvPicPr>
          <p:cNvPr id="321" name="Grafik 320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43577" y="3106294"/>
            <a:ext cx="3188010" cy="133967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22" name="Grafik 321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 rot="21174490">
            <a:off x="8251690" y="3670030"/>
            <a:ext cx="1665356" cy="88901"/>
          </a:xfrm>
          <a:prstGeom prst="rect">
            <a:avLst/>
          </a:prstGeom>
        </p:spPr>
      </p:pic>
      <p:pic>
        <p:nvPicPr>
          <p:cNvPr id="324" name="IMG_0212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0158" y="2208402"/>
            <a:ext cx="1705914" cy="1262120"/>
          </a:xfrm>
          <a:prstGeom prst="rect">
            <a:avLst/>
          </a:prstGeom>
          <a:ln w="889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991331" y="1009308"/>
            <a:ext cx="169758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Schul-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leitung</a:t>
            </a:r>
          </a:p>
        </p:txBody>
      </p:sp>
      <p:pic>
        <p:nvPicPr>
          <p:cNvPr id="326" name="Grafik 325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5448" y="837977"/>
            <a:ext cx="3509347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27" name="Grafik 326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 rot="1771609">
            <a:off x="1886877" y="3236383"/>
            <a:ext cx="3128964" cy="88901"/>
          </a:xfrm>
          <a:prstGeom prst="rect">
            <a:avLst/>
          </a:prstGeom>
        </p:spPr>
      </p:pic>
      <p:pic>
        <p:nvPicPr>
          <p:cNvPr id="329" name="IMG_0295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860205" y="318554"/>
            <a:ext cx="895690" cy="13399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4" animBg="1" advAuto="0"/>
      <p:bldP spid="326" grpId="2" animBg="1" advAuto="0"/>
      <p:bldP spid="327" grpId="3" animBg="1" advAuto="0"/>
      <p:bldP spid="329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rafik 33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3674" y="175786"/>
            <a:ext cx="6486922" cy="4091518"/>
          </a:xfrm>
          <a:prstGeom prst="rect">
            <a:avLst/>
          </a:prstGeom>
        </p:spPr>
      </p:pic>
      <p:sp>
        <p:nvSpPr>
          <p:cNvPr id="333" name="Shape 333"/>
          <p:cNvSpPr/>
          <p:nvPr/>
        </p:nvSpPr>
        <p:spPr>
          <a:xfrm>
            <a:off x="5996236" y="1098907"/>
            <a:ext cx="487312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Unsere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Schule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arbeitet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inklusiv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334" name="IMG_029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1727" y="2399345"/>
            <a:ext cx="4764644" cy="71247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animBg="1" advAuto="0"/>
      <p:bldP spid="333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337" name="Grafik 33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338" name="Shape 338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339" name="Grafik 33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40" name="Grafik 33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342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343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345" name="Grafik 344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46" name="Grafik 345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348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350" name="Grafik 349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51" name="Grafik 350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353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355" name="Grafik 354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56" name="Grafik 355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358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360" name="Grafik 359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61" name="Grafik 360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363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365" name="Grafik 364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66" name="Grafik 365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368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10276393" y="3401671"/>
            <a:ext cx="212237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Kollegen</a:t>
            </a:r>
          </a:p>
        </p:txBody>
      </p:sp>
      <p:pic>
        <p:nvPicPr>
          <p:cNvPr id="370" name="Grafik 369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43577" y="3106294"/>
            <a:ext cx="3188010" cy="133967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71" name="Grafik 370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 rot="21174490">
            <a:off x="8251690" y="3670030"/>
            <a:ext cx="1665356" cy="88901"/>
          </a:xfrm>
          <a:prstGeom prst="rect">
            <a:avLst/>
          </a:prstGeom>
        </p:spPr>
      </p:pic>
      <p:pic>
        <p:nvPicPr>
          <p:cNvPr id="373" name="IMG_0212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0158" y="2208402"/>
            <a:ext cx="1705914" cy="1262120"/>
          </a:xfrm>
          <a:prstGeom prst="rect">
            <a:avLst/>
          </a:prstGeom>
          <a:ln w="889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2170742" y="7819233"/>
            <a:ext cx="245740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Jugendhilfe</a:t>
            </a:r>
          </a:p>
        </p:txBody>
      </p:sp>
      <p:pic>
        <p:nvPicPr>
          <p:cNvPr id="375" name="Grafik 374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383569" y="7429854"/>
            <a:ext cx="4033226" cy="146612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76" name="Grafik 375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 rot="18900000">
            <a:off x="4237947" y="7227225"/>
            <a:ext cx="977877" cy="88901"/>
          </a:xfrm>
          <a:prstGeom prst="rect">
            <a:avLst/>
          </a:prstGeom>
        </p:spPr>
      </p:pic>
      <p:pic>
        <p:nvPicPr>
          <p:cNvPr id="378" name="IMG_0215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199304" y="6883532"/>
            <a:ext cx="975917" cy="1339466"/>
          </a:xfrm>
          <a:prstGeom prst="rect">
            <a:avLst/>
          </a:prstGeom>
          <a:ln w="889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991331" y="1009308"/>
            <a:ext cx="169758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Schul-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leitung</a:t>
            </a:r>
          </a:p>
        </p:txBody>
      </p:sp>
      <p:pic>
        <p:nvPicPr>
          <p:cNvPr id="380" name="Grafik 379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5448" y="837977"/>
            <a:ext cx="3509347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81" name="Grafik 380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 rot="1771609">
            <a:off x="1886877" y="3236383"/>
            <a:ext cx="3128964" cy="88901"/>
          </a:xfrm>
          <a:prstGeom prst="rect">
            <a:avLst/>
          </a:prstGeom>
        </p:spPr>
      </p:pic>
      <p:pic>
        <p:nvPicPr>
          <p:cNvPr id="383" name="IMG_0295.jp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860205" y="318554"/>
            <a:ext cx="895690" cy="13399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4" animBg="1" advAuto="0"/>
      <p:bldP spid="375" grpId="3" animBg="1" advAuto="0"/>
      <p:bldP spid="376" grpId="2" animBg="1" advAuto="0"/>
      <p:bldP spid="37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36" name="Grafik 3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37" name="Shape 37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38" name="Grafik 3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9" name="Grafik 3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41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42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44" name="Grafik 4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5" name="Grafik 44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47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49" name="Grafik 4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50" name="Grafik 49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52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54" name="Grafik 5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55" name="Grafik 54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57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59" name="Grafik 58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60" name="Grafik 59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62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64" name="Grafik 63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65" name="Grafik 64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67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0276393" y="3401671"/>
            <a:ext cx="212237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Kollegen</a:t>
            </a:r>
          </a:p>
        </p:txBody>
      </p:sp>
      <p:pic>
        <p:nvPicPr>
          <p:cNvPr id="69" name="Grafik 68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43577" y="3106294"/>
            <a:ext cx="3188010" cy="133967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70" name="Grafik 69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 rot="21174490">
            <a:off x="8251690" y="3670030"/>
            <a:ext cx="1665356" cy="88901"/>
          </a:xfrm>
          <a:prstGeom prst="rect">
            <a:avLst/>
          </a:prstGeom>
        </p:spPr>
      </p:pic>
      <p:pic>
        <p:nvPicPr>
          <p:cNvPr id="72" name="IMG_0212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0158" y="2208402"/>
            <a:ext cx="1705914" cy="1262120"/>
          </a:xfrm>
          <a:prstGeom prst="rect">
            <a:avLst/>
          </a:prstGeom>
          <a:ln w="889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170742" y="7819233"/>
            <a:ext cx="245740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Jugendhilfe</a:t>
            </a:r>
          </a:p>
        </p:txBody>
      </p:sp>
      <p:pic>
        <p:nvPicPr>
          <p:cNvPr id="74" name="Grafik 73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383569" y="7429854"/>
            <a:ext cx="4033226" cy="146612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75" name="Grafik 74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 rot="18900000">
            <a:off x="4237947" y="7227225"/>
            <a:ext cx="977877" cy="88901"/>
          </a:xfrm>
          <a:prstGeom prst="rect">
            <a:avLst/>
          </a:prstGeom>
        </p:spPr>
      </p:pic>
      <p:pic>
        <p:nvPicPr>
          <p:cNvPr id="77" name="IMG_0215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199304" y="6883532"/>
            <a:ext cx="975917" cy="1339466"/>
          </a:xfrm>
          <a:prstGeom prst="rect">
            <a:avLst/>
          </a:prstGeom>
          <a:ln w="889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991331" y="1009308"/>
            <a:ext cx="169758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Schul-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leitung</a:t>
            </a:r>
          </a:p>
        </p:txBody>
      </p:sp>
      <p:pic>
        <p:nvPicPr>
          <p:cNvPr id="79" name="Grafik 78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5448" y="837977"/>
            <a:ext cx="3509347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80" name="Grafik 79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 rot="1771609">
            <a:off x="1886877" y="3236383"/>
            <a:ext cx="3128964" cy="88901"/>
          </a:xfrm>
          <a:prstGeom prst="rect">
            <a:avLst/>
          </a:prstGeom>
        </p:spPr>
      </p:pic>
      <p:pic>
        <p:nvPicPr>
          <p:cNvPr id="82" name="IMG_0295.jp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860205" y="318554"/>
            <a:ext cx="895690" cy="13399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9" presetClass="entr" presetSubtype="0" fill="hold" grpId="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9" presetClass="entr" presetSubtype="0" fill="hold" grpId="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9" presetClass="entr" presetSubtype="0" fill="hold" grpId="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9" presetClass="entr" presetSubtype="0" fill="hold" grpId="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9" presetClass="entr" presetSubtype="0" fill="hold" grpId="1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600"/>
                            </p:stCondLst>
                            <p:childTnLst>
                              <p:par>
                                <p:cTn id="43" presetID="9" presetClass="entr" presetSubtype="0" fill="hold" grpId="1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700"/>
                            </p:stCondLst>
                            <p:childTnLst>
                              <p:par>
                                <p:cTn id="47" presetID="9" presetClass="entr" presetSubtype="0" fill="hold" grpId="1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800"/>
                            </p:stCondLst>
                            <p:childTnLst>
                              <p:par>
                                <p:cTn id="51" presetID="9" presetClass="entr" presetSubtype="0" fill="hold" grpId="1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900"/>
                            </p:stCondLst>
                            <p:childTnLst>
                              <p:par>
                                <p:cTn id="55" presetID="9" presetClass="entr" presetSubtype="0" fill="hold" grpId="1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9" presetClass="entr" presetSubtype="0" fill="hold" grpId="1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100"/>
                            </p:stCondLst>
                            <p:childTnLst>
                              <p:par>
                                <p:cTn id="63" presetID="9" presetClass="entr" presetSubtype="0" fill="hold" grpId="1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200"/>
                            </p:stCondLst>
                            <p:childTnLst>
                              <p:par>
                                <p:cTn id="67" presetID="9" presetClass="entr" presetSubtype="0" fill="hold" grpId="1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300"/>
                            </p:stCondLst>
                            <p:childTnLst>
                              <p:par>
                                <p:cTn id="71" presetID="9" presetClass="entr" presetSubtype="0" fill="hold" grpId="1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400"/>
                            </p:stCondLst>
                            <p:childTnLst>
                              <p:par>
                                <p:cTn id="75" presetID="9" presetClass="entr" presetSubtype="0" fill="hold" grpId="1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79" presetID="9" presetClass="entr" presetSubtype="0" fill="hold" grpId="2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600"/>
                            </p:stCondLst>
                            <p:childTnLst>
                              <p:par>
                                <p:cTn id="83" presetID="9" presetClass="entr" presetSubtype="0" fill="hold" grpId="2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700"/>
                            </p:stCondLst>
                            <p:childTnLst>
                              <p:par>
                                <p:cTn id="87" presetID="9" presetClass="entr" presetSubtype="0" fill="hold" grpId="2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800"/>
                            </p:stCondLst>
                            <p:childTnLst>
                              <p:par>
                                <p:cTn id="91" presetID="9" presetClass="entr" presetSubtype="0" fill="hold" grpId="2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900"/>
                            </p:stCondLst>
                            <p:childTnLst>
                              <p:par>
                                <p:cTn id="95" presetID="9" presetClass="entr" presetSubtype="0" fill="hold" grpId="2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000"/>
                            </p:stCondLst>
                            <p:childTnLst>
                              <p:par>
                                <p:cTn id="99" presetID="9" presetClass="entr" presetSubtype="0" fill="hold" grpId="2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100"/>
                            </p:stCondLst>
                            <p:childTnLst>
                              <p:par>
                                <p:cTn id="103" presetID="9" presetClass="entr" presetSubtype="0" fill="hold" grpId="2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200"/>
                            </p:stCondLst>
                            <p:childTnLst>
                              <p:par>
                                <p:cTn id="107" presetID="9" presetClass="entr" presetSubtype="0" fill="hold" grpId="2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300"/>
                            </p:stCondLst>
                            <p:childTnLst>
                              <p:par>
                                <p:cTn id="111" presetID="9" presetClass="entr" presetSubtype="0" fill="hold" grpId="2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400"/>
                            </p:stCondLst>
                            <p:childTnLst>
                              <p:par>
                                <p:cTn id="115" presetID="9" presetClass="entr" presetSubtype="0" fill="hold" grpId="2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19" presetID="9" presetClass="entr" presetSubtype="0" fill="hold" grpId="3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6600"/>
                            </p:stCondLst>
                            <p:childTnLst>
                              <p:par>
                                <p:cTn id="123" presetID="9" presetClass="entr" presetSubtype="0" fill="hold" grpId="3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8700"/>
                            </p:stCondLst>
                            <p:childTnLst>
                              <p:par>
                                <p:cTn id="127" presetID="9" presetClass="entr" presetSubtype="0" fill="hold" grpId="32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800"/>
                            </p:stCondLst>
                            <p:childTnLst>
                              <p:par>
                                <p:cTn id="131" presetID="9" presetClass="entr" presetSubtype="0" fill="hold" grpId="33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2900"/>
                            </p:stCondLst>
                            <p:childTnLst>
                              <p:par>
                                <p:cTn id="135" presetID="9" presetClass="entr" presetSubtype="0" fill="hold" grpId="3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9" presetID="9" presetClass="entr" presetSubtype="0" fill="hold" grpId="3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7100"/>
                            </p:stCondLst>
                            <p:childTnLst>
                              <p:par>
                                <p:cTn id="143" presetID="9" presetClass="entr" presetSubtype="0" fill="hold" grpId="3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9200"/>
                            </p:stCondLst>
                            <p:childTnLst>
                              <p:par>
                                <p:cTn id="147" presetID="9" presetClass="entr" presetSubtype="0" fill="hold" grpId="3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1300"/>
                            </p:stCondLst>
                            <p:childTnLst>
                              <p:par>
                                <p:cTn id="151" presetID="9" presetClass="entr" presetSubtype="0" fill="hold" grpId="3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3400"/>
                            </p:stCondLst>
                            <p:childTnLst>
                              <p:par>
                                <p:cTn id="155" presetID="9" presetClass="entr" presetSubtype="0" fill="hold" grpId="3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3" animBg="1" advAuto="0"/>
      <p:bldP spid="36" grpId="2" animBg="1" advAuto="0"/>
      <p:bldP spid="37" grpId="6" animBg="1" advAuto="0"/>
      <p:bldP spid="38" grpId="5" animBg="1" advAuto="0"/>
      <p:bldP spid="39" grpId="4" animBg="1" advAuto="0"/>
      <p:bldP spid="41" grpId="7" animBg="1" advAuto="0"/>
      <p:bldP spid="42" grpId="1" animBg="1" advAuto="0"/>
      <p:bldP spid="43" grpId="10" animBg="1" advAuto="0"/>
      <p:bldP spid="44" grpId="9" animBg="1" advAuto="0"/>
      <p:bldP spid="45" grpId="8" animBg="1" advAuto="0"/>
      <p:bldP spid="47" grpId="11" animBg="1" advAuto="0"/>
      <p:bldP spid="48" grpId="14" animBg="1" advAuto="0"/>
      <p:bldP spid="49" grpId="13" animBg="1" advAuto="0"/>
      <p:bldP spid="50" grpId="12" animBg="1" advAuto="0"/>
      <p:bldP spid="52" grpId="15" animBg="1" advAuto="0"/>
      <p:bldP spid="53" grpId="18" animBg="1" advAuto="0"/>
      <p:bldP spid="54" grpId="17" animBg="1" advAuto="0"/>
      <p:bldP spid="55" grpId="24" animBg="1" advAuto="0"/>
      <p:bldP spid="57" grpId="19" animBg="1" advAuto="0"/>
      <p:bldP spid="58" grpId="22" animBg="1" advAuto="0"/>
      <p:bldP spid="59" grpId="21" animBg="1" advAuto="0"/>
      <p:bldP spid="60" grpId="20" animBg="1" advAuto="0"/>
      <p:bldP spid="62" grpId="23" animBg="1" advAuto="0"/>
      <p:bldP spid="63" grpId="26" animBg="1" advAuto="0"/>
      <p:bldP spid="64" grpId="25" animBg="1" advAuto="0"/>
      <p:bldP spid="65" grpId="16" animBg="1" advAuto="0"/>
      <p:bldP spid="67" grpId="27" animBg="1" advAuto="0"/>
      <p:bldP spid="68" grpId="30" animBg="1" advAuto="0"/>
      <p:bldP spid="69" grpId="29" animBg="1" advAuto="0"/>
      <p:bldP spid="70" grpId="28" animBg="1" advAuto="0"/>
      <p:bldP spid="72" grpId="31" animBg="1" advAuto="0"/>
      <p:bldP spid="73" grpId="38" animBg="1" advAuto="0"/>
      <p:bldP spid="74" grpId="37" animBg="1" advAuto="0"/>
      <p:bldP spid="75" grpId="36" animBg="1" advAuto="0"/>
      <p:bldP spid="77" grpId="39" animBg="1" advAuto="0"/>
      <p:bldP spid="78" grpId="34" animBg="1" advAuto="0"/>
      <p:bldP spid="79" grpId="33" animBg="1" advAuto="0"/>
      <p:bldP spid="80" grpId="32" animBg="1" advAuto="0"/>
      <p:bldP spid="82" grpId="3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G_02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425" y="1935119"/>
            <a:ext cx="5980510" cy="8207831"/>
          </a:xfrm>
          <a:prstGeom prst="rect">
            <a:avLst/>
          </a:prstGeom>
          <a:ln w="88900">
            <a:miter lim="400000"/>
          </a:ln>
        </p:spPr>
      </p:pic>
      <p:pic>
        <p:nvPicPr>
          <p:cNvPr id="386" name="Grafik 38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0486" y="486305"/>
            <a:ext cx="6101160" cy="3768196"/>
          </a:xfrm>
          <a:prstGeom prst="rect">
            <a:avLst/>
          </a:prstGeom>
        </p:spPr>
      </p:pic>
      <p:sp>
        <p:nvSpPr>
          <p:cNvPr id="388" name="Shape 388"/>
          <p:cNvSpPr/>
          <p:nvPr/>
        </p:nvSpPr>
        <p:spPr>
          <a:xfrm>
            <a:off x="7822146" y="1428307"/>
            <a:ext cx="311784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Das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alles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so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teuer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  <p:bldP spid="388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391" name="Grafik 39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392" name="Shape 392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393" name="Grafik 3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394" name="Grafik 39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396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397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399" name="Grafik 39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00" name="Grafik 399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402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404" name="Grafik 40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05" name="Grafik 404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407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408" name="Shape 408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409" name="Grafik 40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10" name="Grafik 409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6200000">
            <a:off x="10035795" y="7262000"/>
            <a:ext cx="844268" cy="88901"/>
          </a:xfrm>
          <a:prstGeom prst="rect">
            <a:avLst/>
          </a:prstGeom>
        </p:spPr>
      </p:pic>
      <p:pic>
        <p:nvPicPr>
          <p:cNvPr id="412" name="IMG_0211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1289709" y="4785065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414" name="Grafik 413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5070" y="4489689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15" name="Grafik 414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20029942">
            <a:off x="3328514" y="4539996"/>
            <a:ext cx="1514260" cy="88901"/>
          </a:xfrm>
          <a:prstGeom prst="rect">
            <a:avLst/>
          </a:prstGeom>
        </p:spPr>
      </p:pic>
      <p:pic>
        <p:nvPicPr>
          <p:cNvPr id="417" name="IMG_0213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59318" y="3539659"/>
            <a:ext cx="1375071" cy="1339578"/>
          </a:xfrm>
          <a:prstGeom prst="rect">
            <a:avLst/>
          </a:prstGeom>
          <a:ln w="889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9745041" y="7948942"/>
            <a:ext cx="14587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Eltern</a:t>
            </a:r>
          </a:p>
        </p:txBody>
      </p:sp>
      <p:pic>
        <p:nvPicPr>
          <p:cNvPr id="419" name="Grafik 418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80403" y="7653566"/>
            <a:ext cx="3188010" cy="133967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20" name="Grafik 419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  <p:pic>
        <p:nvPicPr>
          <p:cNvPr id="422" name="IMG_021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72309" y="7743161"/>
            <a:ext cx="1950849" cy="1262113"/>
          </a:xfrm>
          <a:prstGeom prst="rect">
            <a:avLst/>
          </a:prstGeom>
          <a:ln w="889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10276393" y="3401671"/>
            <a:ext cx="212237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Kollegen</a:t>
            </a:r>
          </a:p>
        </p:txBody>
      </p:sp>
      <p:pic>
        <p:nvPicPr>
          <p:cNvPr id="424" name="Grafik 423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43577" y="3106294"/>
            <a:ext cx="3188010" cy="133967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25" name="Grafik 424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 rot="21174490">
            <a:off x="8251690" y="3670030"/>
            <a:ext cx="1665356" cy="88901"/>
          </a:xfrm>
          <a:prstGeom prst="rect">
            <a:avLst/>
          </a:prstGeom>
        </p:spPr>
      </p:pic>
      <p:pic>
        <p:nvPicPr>
          <p:cNvPr id="427" name="IMG_0212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0158" y="2208402"/>
            <a:ext cx="1705914" cy="1262120"/>
          </a:xfrm>
          <a:prstGeom prst="rect">
            <a:avLst/>
          </a:prstGeom>
          <a:ln w="889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2170742" y="7819233"/>
            <a:ext cx="245740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Jugendhilfe</a:t>
            </a:r>
          </a:p>
        </p:txBody>
      </p:sp>
      <p:pic>
        <p:nvPicPr>
          <p:cNvPr id="429" name="Grafik 428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383569" y="7429854"/>
            <a:ext cx="4033226" cy="1466128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30" name="Grafik 429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 rot="18900000">
            <a:off x="4237947" y="7227225"/>
            <a:ext cx="977877" cy="88901"/>
          </a:xfrm>
          <a:prstGeom prst="rect">
            <a:avLst/>
          </a:prstGeom>
        </p:spPr>
      </p:pic>
      <p:pic>
        <p:nvPicPr>
          <p:cNvPr id="432" name="IMG_0215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199304" y="6883532"/>
            <a:ext cx="975917" cy="1339466"/>
          </a:xfrm>
          <a:prstGeom prst="rect">
            <a:avLst/>
          </a:prstGeom>
          <a:ln w="889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991331" y="1009308"/>
            <a:ext cx="169758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Schul-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leitung</a:t>
            </a:r>
          </a:p>
        </p:txBody>
      </p:sp>
      <p:pic>
        <p:nvPicPr>
          <p:cNvPr id="434" name="Grafik 433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5448" y="837977"/>
            <a:ext cx="3509347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435" name="Grafik 434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 rot="1771609">
            <a:off x="1886877" y="3236383"/>
            <a:ext cx="3128964" cy="88901"/>
          </a:xfrm>
          <a:prstGeom prst="rect">
            <a:avLst/>
          </a:prstGeom>
        </p:spPr>
      </p:pic>
      <p:pic>
        <p:nvPicPr>
          <p:cNvPr id="437" name="IMG_0295.jp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860205" y="318554"/>
            <a:ext cx="895690" cy="13399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G_02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3245" y="1042307"/>
            <a:ext cx="6404818" cy="8914316"/>
          </a:xfrm>
          <a:prstGeom prst="rect">
            <a:avLst/>
          </a:prstGeom>
          <a:ln w="88900">
            <a:miter lim="400000"/>
          </a:ln>
        </p:spPr>
      </p:pic>
      <p:pic>
        <p:nvPicPr>
          <p:cNvPr id="440" name="Grafik 43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4674" y="697836"/>
            <a:ext cx="6088460" cy="3108594"/>
          </a:xfrm>
          <a:prstGeom prst="rect">
            <a:avLst/>
          </a:prstGeom>
        </p:spPr>
      </p:pic>
      <p:sp>
        <p:nvSpPr>
          <p:cNvPr id="442" name="Shape 442"/>
          <p:cNvSpPr/>
          <p:nvPr/>
        </p:nvSpPr>
        <p:spPr>
          <a:xfrm>
            <a:off x="6476753" y="1360573"/>
            <a:ext cx="40043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Ich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gehe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gerne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in die </a:t>
            </a:r>
            <a:r>
              <a:rPr sz="48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Schule</a:t>
            </a:r>
            <a:r>
              <a:rPr sz="48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1" animBg="1" advAuto="0"/>
      <p:bldP spid="442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G_029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2357" y="2671818"/>
            <a:ext cx="2250142" cy="3365335"/>
          </a:xfrm>
          <a:prstGeom prst="rect">
            <a:avLst/>
          </a:prstGeom>
          <a:ln w="88900">
            <a:miter lim="400000"/>
          </a:ln>
        </p:spPr>
      </p:pic>
      <p:pic>
        <p:nvPicPr>
          <p:cNvPr id="445" name="IMG_022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5051" y="-183074"/>
            <a:ext cx="13493354" cy="10119519"/>
          </a:xfrm>
          <a:prstGeom prst="rect">
            <a:avLst/>
          </a:prstGeom>
          <a:ln w="889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537569" y="469172"/>
            <a:ext cx="928619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Wir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arbeiten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alle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zusammen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85" name="Grafik 8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86" name="Shape 86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87" name="Grafik 8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88" name="Grafik 8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90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91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3" animBg="1" advAuto="0"/>
      <p:bldP spid="87" grpId="2" animBg="1" advAuto="0"/>
      <p:bldP spid="88" grpId="4" animBg="1" advAuto="0"/>
      <p:bldP spid="9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G_02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997" y="2251218"/>
            <a:ext cx="4191349" cy="7119889"/>
          </a:xfrm>
          <a:prstGeom prst="rect">
            <a:avLst/>
          </a:prstGeom>
          <a:ln w="88900">
            <a:miter lim="400000"/>
          </a:ln>
        </p:spPr>
      </p:pic>
      <p:pic>
        <p:nvPicPr>
          <p:cNvPr id="94" name="Grafik 9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1140" y="316970"/>
            <a:ext cx="6486923" cy="4091518"/>
          </a:xfrm>
          <a:prstGeom prst="rect">
            <a:avLst/>
          </a:prstGeom>
        </p:spPr>
      </p:pic>
      <p:sp>
        <p:nvSpPr>
          <p:cNvPr id="96" name="Shape 96"/>
          <p:cNvSpPr/>
          <p:nvPr/>
        </p:nvSpPr>
        <p:spPr>
          <a:xfrm>
            <a:off x="5828675" y="924709"/>
            <a:ext cx="4191853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Es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normal,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verschieden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zu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sein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  <p:bldP spid="96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99" name="Grafik 9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100" name="Shape 100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101" name="Grafik 10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02" name="Grafik 10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104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05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107" name="Grafik 106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08" name="Grafik 107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110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4" animBg="1" advAuto="0"/>
      <p:bldP spid="107" grpId="2" animBg="1" advAuto="0"/>
      <p:bldP spid="108" grpId="1" animBg="1" advAuto="0"/>
      <p:bldP spid="11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02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856" y="1943718"/>
            <a:ext cx="3382005" cy="7109046"/>
          </a:xfrm>
          <a:prstGeom prst="rect">
            <a:avLst/>
          </a:prstGeom>
          <a:ln w="88900">
            <a:miter lim="400000"/>
          </a:ln>
        </p:spPr>
      </p:pic>
      <p:pic>
        <p:nvPicPr>
          <p:cNvPr id="113" name="Grafik 11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6140" y="215370"/>
            <a:ext cx="6486923" cy="4091518"/>
          </a:xfrm>
          <a:prstGeom prst="rect">
            <a:avLst/>
          </a:prstGeom>
        </p:spPr>
      </p:pic>
      <p:sp>
        <p:nvSpPr>
          <p:cNvPr id="115" name="Shape 115"/>
          <p:cNvSpPr/>
          <p:nvPr/>
        </p:nvSpPr>
        <p:spPr>
          <a:xfrm>
            <a:off x="6369899" y="1238607"/>
            <a:ext cx="437940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Ich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bin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immer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an seiner </a:t>
            </a:r>
            <a:r>
              <a:rPr sz="54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Seite</a:t>
            </a:r>
            <a:r>
              <a:rPr sz="5400" dirty="0">
                <a:solidFill>
                  <a:srgbClr val="FFFFFF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  <p:bldP spid="11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118" name="Grafik 11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119" name="Shape 119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120" name="Grafik 11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21" name="Grafik 12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123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24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126" name="Grafik 125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27" name="Grafik 12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129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131" name="Grafik 130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32" name="Grafik 131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134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4" animBg="1" advAuto="0"/>
      <p:bldP spid="131" grpId="2" animBg="1" advAuto="0"/>
      <p:bldP spid="132" grpId="3" animBg="1" advAuto="0"/>
      <p:bldP spid="13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02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500" y="1675567"/>
            <a:ext cx="5278687" cy="7773918"/>
          </a:xfrm>
          <a:prstGeom prst="rect">
            <a:avLst/>
          </a:prstGeom>
          <a:ln w="88900">
            <a:miter lim="400000"/>
          </a:ln>
        </p:spPr>
      </p:pic>
      <p:pic>
        <p:nvPicPr>
          <p:cNvPr id="137" name="Grafik 13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1207" y="181504"/>
            <a:ext cx="6486923" cy="4091517"/>
          </a:xfrm>
          <a:prstGeom prst="rect">
            <a:avLst/>
          </a:prstGeom>
        </p:spPr>
      </p:pic>
      <p:sp>
        <p:nvSpPr>
          <p:cNvPr id="139" name="Shape 139"/>
          <p:cNvSpPr/>
          <p:nvPr/>
        </p:nvSpPr>
        <p:spPr>
          <a:xfrm>
            <a:off x="6799976" y="1574072"/>
            <a:ext cx="500938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Schule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 </a:t>
            </a:r>
            <a:r>
              <a:rPr sz="6000" dirty="0" err="1">
                <a:solidFill>
                  <a:srgbClr val="FFFFFF"/>
                </a:solidFill>
                <a:latin typeface="Tempus Sans ITC" panose="04020404030D07020202" pitchFamily="82" charset="0"/>
              </a:rPr>
              <a:t>ist</a:t>
            </a:r>
            <a:r>
              <a:rPr sz="6000" dirty="0">
                <a:solidFill>
                  <a:srgbClr val="FFFFFF"/>
                </a:solidFill>
                <a:latin typeface="Tempus Sans ITC" panose="04020404030D07020202" pitchFamily="82" charset="0"/>
              </a:rPr>
              <a:t> bunt.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543728" y="3854638"/>
            <a:ext cx="242534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IB-Schüler</a:t>
            </a:r>
          </a:p>
        </p:txBody>
      </p:sp>
      <p:pic>
        <p:nvPicPr>
          <p:cNvPr id="142" name="Grafik 14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3210" y="3505200"/>
            <a:ext cx="4162674" cy="1561753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143" name="Shape 143"/>
          <p:cNvSpPr/>
          <p:nvPr/>
        </p:nvSpPr>
        <p:spPr>
          <a:xfrm>
            <a:off x="8388356" y="1416238"/>
            <a:ext cx="19684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Tempus Sans ITC" panose="04020404030D07020202" pitchFamily="82" charset="0"/>
              </a:rPr>
              <a:t>Lehrerin</a:t>
            </a:r>
          </a:p>
        </p:txBody>
      </p:sp>
      <p:pic>
        <p:nvPicPr>
          <p:cNvPr id="144" name="Grafik 14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110" y="1117600"/>
            <a:ext cx="2862462" cy="134620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45" name="Grafik 14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7071224" y="2914650"/>
            <a:ext cx="1884952" cy="88900"/>
          </a:xfrm>
          <a:prstGeom prst="rect">
            <a:avLst/>
          </a:prstGeom>
        </p:spPr>
      </p:pic>
      <p:pic>
        <p:nvPicPr>
          <p:cNvPr id="147" name="IMG_02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45415" y="291261"/>
            <a:ext cx="788740" cy="13396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48" name="IMG_020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9420" y="2611601"/>
            <a:ext cx="1248559" cy="1737917"/>
          </a:xfrm>
          <a:prstGeom prst="rect">
            <a:avLst/>
          </a:prstGeom>
          <a:ln w="889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4581378" y="5537252"/>
            <a:ext cx="218649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Teilhabe-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assistentin</a:t>
            </a:r>
          </a:p>
        </p:txBody>
      </p:sp>
      <p:pic>
        <p:nvPicPr>
          <p:cNvPr id="150" name="Grafik 149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3289" y="5342466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51" name="Grafik 150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00">
            <a:off x="4925493" y="5115983"/>
            <a:ext cx="819296" cy="88901"/>
          </a:xfrm>
          <a:prstGeom prst="rect">
            <a:avLst/>
          </a:prstGeom>
        </p:spPr>
      </p:pic>
      <p:pic>
        <p:nvPicPr>
          <p:cNvPr id="153" name="IMG_0208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4767" y="4903210"/>
            <a:ext cx="637423" cy="1339797"/>
          </a:xfrm>
          <a:prstGeom prst="rect">
            <a:avLst/>
          </a:prstGeom>
          <a:ln w="889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4167305" y="1978944"/>
            <a:ext cx="300242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BFZ-Lehrkraft</a:t>
            </a:r>
          </a:p>
        </p:txBody>
      </p:sp>
      <p:pic>
        <p:nvPicPr>
          <p:cNvPr id="155" name="Grafik 154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180" y="1491770"/>
            <a:ext cx="4162674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56" name="Grafik 155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700000">
            <a:off x="5998908" y="3312583"/>
            <a:ext cx="651664" cy="88901"/>
          </a:xfrm>
          <a:prstGeom prst="rect">
            <a:avLst/>
          </a:prstGeom>
        </p:spPr>
      </p:pic>
      <p:pic>
        <p:nvPicPr>
          <p:cNvPr id="158" name="IMG_0209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78157" y="834644"/>
            <a:ext cx="913968" cy="1346220"/>
          </a:xfrm>
          <a:prstGeom prst="rect">
            <a:avLst/>
          </a:prstGeom>
          <a:ln w="889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9117966" y="5423300"/>
            <a:ext cx="23419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Klassen-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Tempus Sans ITC" panose="04020404030D07020202" pitchFamily="82" charset="0"/>
              </a:rPr>
              <a:t>kameraden</a:t>
            </a:r>
          </a:p>
        </p:txBody>
      </p:sp>
      <p:pic>
        <p:nvPicPr>
          <p:cNvPr id="160" name="Grafik 159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07623" y="5228513"/>
            <a:ext cx="4162673" cy="1737917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161" name="IMG_0211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665084" y="5228212"/>
            <a:ext cx="1368191" cy="1014023"/>
          </a:xfrm>
          <a:prstGeom prst="rect">
            <a:avLst/>
          </a:prstGeom>
          <a:ln w="88900">
            <a:miter lim="400000"/>
          </a:ln>
        </p:spPr>
      </p:pic>
      <p:pic>
        <p:nvPicPr>
          <p:cNvPr id="162" name="Grafik 161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13500000">
            <a:off x="8044769" y="5087363"/>
            <a:ext cx="1078623" cy="88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4" animBg="1" advAuto="0"/>
      <p:bldP spid="160" grpId="3" animBg="1" advAuto="0"/>
      <p:bldP spid="161" grpId="1" animBg="1" advAuto="0"/>
      <p:bldP spid="162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Benutzerdefiniert</PresentationFormat>
  <Paragraphs>121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Chalkduster</vt:lpstr>
      <vt:lpstr>Gill Sans</vt:lpstr>
      <vt:lpstr>Helvetica Neue</vt:lpstr>
      <vt:lpstr>Tafelschrift V</vt:lpstr>
      <vt:lpstr>Tempus Sans ITC</vt:lpstr>
      <vt:lpstr>Chalkboard</vt:lpstr>
      <vt:lpstr>Inklusion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Inklusion</dc:title>
  <cp:lastModifiedBy>Lehrer</cp:lastModifiedBy>
  <cp:revision>3</cp:revision>
  <dcterms:modified xsi:type="dcterms:W3CDTF">2015-06-30T08:52:34Z</dcterms:modified>
</cp:coreProperties>
</file>