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9"/>
  </p:notesMasterIdLst>
  <p:handoutMasterIdLst>
    <p:handoutMasterId r:id="rId30"/>
  </p:handoutMasterIdLst>
  <p:sldIdLst>
    <p:sldId id="277" r:id="rId3"/>
    <p:sldId id="302" r:id="rId4"/>
    <p:sldId id="304" r:id="rId5"/>
    <p:sldId id="285" r:id="rId6"/>
    <p:sldId id="330" r:id="rId7"/>
    <p:sldId id="349" r:id="rId8"/>
    <p:sldId id="352" r:id="rId9"/>
    <p:sldId id="323" r:id="rId10"/>
    <p:sldId id="351" r:id="rId11"/>
    <p:sldId id="281" r:id="rId12"/>
    <p:sldId id="287" r:id="rId13"/>
    <p:sldId id="333" r:id="rId14"/>
    <p:sldId id="305" r:id="rId15"/>
    <p:sldId id="306" r:id="rId16"/>
    <p:sldId id="324" r:id="rId17"/>
    <p:sldId id="354" r:id="rId18"/>
    <p:sldId id="283" r:id="rId19"/>
    <p:sldId id="325" r:id="rId20"/>
    <p:sldId id="326" r:id="rId21"/>
    <p:sldId id="327" r:id="rId22"/>
    <p:sldId id="329" r:id="rId23"/>
    <p:sldId id="334" r:id="rId24"/>
    <p:sldId id="353" r:id="rId25"/>
    <p:sldId id="335" r:id="rId26"/>
    <p:sldId id="336" r:id="rId27"/>
    <p:sldId id="328" r:id="rId2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82489" autoAdjust="0"/>
  </p:normalViewPr>
  <p:slideViewPr>
    <p:cSldViewPr snapToGrid="0">
      <p:cViewPr>
        <p:scale>
          <a:sx n="65" d="100"/>
          <a:sy n="65" d="100"/>
        </p:scale>
        <p:origin x="-126" y="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787" cy="498693"/>
          </a:xfrm>
          <a:prstGeom prst="rect">
            <a:avLst/>
          </a:prstGeom>
        </p:spPr>
        <p:txBody>
          <a:bodyPr vert="horz" lIns="91120" tIns="45560" rIns="91120" bIns="45560" rtlCol="0"/>
          <a:lstStyle>
            <a:lvl1pPr algn="l">
              <a:defRPr sz="1200"/>
            </a:lvl1pPr>
          </a:lstStyle>
          <a:p>
            <a:endParaRPr lang="de-DE" dirty="0"/>
          </a:p>
        </p:txBody>
      </p:sp>
      <p:sp>
        <p:nvSpPr>
          <p:cNvPr id="3" name="Datumsplatzhalter 2"/>
          <p:cNvSpPr>
            <a:spLocks noGrp="1"/>
          </p:cNvSpPr>
          <p:nvPr>
            <p:ph type="dt" sz="quarter" idx="1"/>
          </p:nvPr>
        </p:nvSpPr>
        <p:spPr>
          <a:xfrm>
            <a:off x="3855838" y="0"/>
            <a:ext cx="2949787" cy="498693"/>
          </a:xfrm>
          <a:prstGeom prst="rect">
            <a:avLst/>
          </a:prstGeom>
        </p:spPr>
        <p:txBody>
          <a:bodyPr vert="horz" lIns="91120" tIns="45560" rIns="91120" bIns="45560" rtlCol="0"/>
          <a:lstStyle>
            <a:lvl1pPr algn="r">
              <a:defRPr sz="1200"/>
            </a:lvl1pPr>
          </a:lstStyle>
          <a:p>
            <a:r>
              <a:rPr lang="de-DE" smtClean="0"/>
              <a:t>Januar 16</a:t>
            </a:r>
            <a:endParaRPr lang="de-DE" dirty="0"/>
          </a:p>
        </p:txBody>
      </p:sp>
      <p:sp>
        <p:nvSpPr>
          <p:cNvPr id="4" name="Fußzeilenplatzhalter 3"/>
          <p:cNvSpPr>
            <a:spLocks noGrp="1"/>
          </p:cNvSpPr>
          <p:nvPr>
            <p:ph type="ftr" sz="quarter" idx="2"/>
          </p:nvPr>
        </p:nvSpPr>
        <p:spPr>
          <a:xfrm>
            <a:off x="0" y="9440647"/>
            <a:ext cx="2949787" cy="498692"/>
          </a:xfrm>
          <a:prstGeom prst="rect">
            <a:avLst/>
          </a:prstGeom>
        </p:spPr>
        <p:txBody>
          <a:bodyPr vert="horz" lIns="91120" tIns="45560" rIns="91120" bIns="4556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5838" y="9440647"/>
            <a:ext cx="2949787" cy="498692"/>
          </a:xfrm>
          <a:prstGeom prst="rect">
            <a:avLst/>
          </a:prstGeom>
        </p:spPr>
        <p:txBody>
          <a:bodyPr vert="horz" lIns="91120" tIns="45560" rIns="91120" bIns="45560" rtlCol="0" anchor="b"/>
          <a:lstStyle>
            <a:lvl1pPr algn="r">
              <a:defRPr sz="1200"/>
            </a:lvl1pPr>
          </a:lstStyle>
          <a:p>
            <a:fld id="{2840BD58-3BFF-4EAF-BB8B-AC67FE801E47}" type="slidenum">
              <a:rPr lang="de-DE" smtClean="0"/>
              <a:t>‹Nr.›</a:t>
            </a:fld>
            <a:endParaRPr lang="de-DE"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787" cy="498693"/>
          </a:xfrm>
          <a:prstGeom prst="rect">
            <a:avLst/>
          </a:prstGeom>
        </p:spPr>
        <p:txBody>
          <a:bodyPr vert="horz" lIns="91120" tIns="45560" rIns="91120" bIns="45560" rtlCol="0"/>
          <a:lstStyle>
            <a:lvl1pPr algn="l">
              <a:defRPr sz="1200"/>
            </a:lvl1pPr>
          </a:lstStyle>
          <a:p>
            <a:endParaRPr lang="de-DE" dirty="0"/>
          </a:p>
        </p:txBody>
      </p:sp>
      <p:sp>
        <p:nvSpPr>
          <p:cNvPr id="3" name="Datumsplatzhalter 2"/>
          <p:cNvSpPr>
            <a:spLocks noGrp="1"/>
          </p:cNvSpPr>
          <p:nvPr>
            <p:ph type="dt" idx="1"/>
          </p:nvPr>
        </p:nvSpPr>
        <p:spPr>
          <a:xfrm>
            <a:off x="3855838" y="0"/>
            <a:ext cx="2949787" cy="498693"/>
          </a:xfrm>
          <a:prstGeom prst="rect">
            <a:avLst/>
          </a:prstGeom>
        </p:spPr>
        <p:txBody>
          <a:bodyPr vert="horz" lIns="91120" tIns="45560" rIns="91120" bIns="45560" rtlCol="0"/>
          <a:lstStyle>
            <a:lvl1pPr algn="r">
              <a:defRPr sz="1200"/>
            </a:lvl1pPr>
          </a:lstStyle>
          <a:p>
            <a:r>
              <a:rPr lang="de-DE" smtClean="0"/>
              <a:t>Januar 16</a:t>
            </a:r>
            <a:endParaRPr lang="de-DE" dirty="0"/>
          </a:p>
        </p:txBody>
      </p:sp>
      <p:sp>
        <p:nvSpPr>
          <p:cNvPr id="4" name="Folienbildplatzhalt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120" tIns="45560" rIns="91120" bIns="45560" rtlCol="0" anchor="ctr"/>
          <a:lstStyle/>
          <a:p>
            <a:endParaRPr lang="de-DE" dirty="0"/>
          </a:p>
        </p:txBody>
      </p:sp>
      <p:sp>
        <p:nvSpPr>
          <p:cNvPr id="5" name="Kopfzeilenplatzhalter 4"/>
          <p:cNvSpPr>
            <a:spLocks noGrp="1"/>
          </p:cNvSpPr>
          <p:nvPr>
            <p:ph type="body" sz="quarter" idx="3"/>
          </p:nvPr>
        </p:nvSpPr>
        <p:spPr>
          <a:xfrm>
            <a:off x="680720" y="4783306"/>
            <a:ext cx="5445760" cy="3354527"/>
          </a:xfrm>
          <a:prstGeom prst="rect">
            <a:avLst/>
          </a:prstGeom>
        </p:spPr>
        <p:txBody>
          <a:bodyPr vert="horz" lIns="91120" tIns="45560" rIns="91120" bIns="4556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440647"/>
            <a:ext cx="2949787" cy="498692"/>
          </a:xfrm>
          <a:prstGeom prst="rect">
            <a:avLst/>
          </a:prstGeom>
        </p:spPr>
        <p:txBody>
          <a:bodyPr vert="horz" lIns="91120" tIns="45560" rIns="91120" bIns="4556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5838" y="9440647"/>
            <a:ext cx="2949787" cy="498692"/>
          </a:xfrm>
          <a:prstGeom prst="rect">
            <a:avLst/>
          </a:prstGeom>
        </p:spPr>
        <p:txBody>
          <a:bodyPr vert="horz" lIns="91120" tIns="45560" rIns="91120" bIns="45560" rtlCol="0" anchor="b"/>
          <a:lstStyle>
            <a:lvl1pPr algn="r">
              <a:defRPr sz="1200"/>
            </a:lvl1pPr>
          </a:lstStyle>
          <a:p>
            <a:fld id="{68322CDD-9D6C-4F63-9EC2-648226624108}" type="slidenum">
              <a:rPr lang="de-DE" smtClean="0"/>
              <a:t>‹Nr.›</a:t>
            </a:fld>
            <a:endParaRPr lang="de-DE"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8322CDD-9D6C-4F63-9EC2-648226624108}" type="slidenum">
              <a:rPr lang="de-DE" smtClean="0"/>
              <a:t>1</a:t>
            </a:fld>
            <a:endParaRPr lang="de-DE" dirty="0"/>
          </a:p>
        </p:txBody>
      </p:sp>
      <p:sp>
        <p:nvSpPr>
          <p:cNvPr id="5" name="Datumsplatzhalter 4"/>
          <p:cNvSpPr>
            <a:spLocks noGrp="1"/>
          </p:cNvSpPr>
          <p:nvPr>
            <p:ph type="dt" idx="11"/>
          </p:nvPr>
        </p:nvSpPr>
        <p:spPr/>
        <p:txBody>
          <a:bodyPr/>
          <a:lstStyle/>
          <a:p>
            <a:r>
              <a:rPr lang="de-DE" smtClean="0"/>
              <a:t>Januar 16</a:t>
            </a:r>
            <a:endParaRPr lang="de-DE" dirty="0"/>
          </a:p>
        </p:txBody>
      </p:sp>
    </p:spTree>
    <p:extLst>
      <p:ext uri="{BB962C8B-B14F-4D97-AF65-F5344CB8AC3E}">
        <p14:creationId xmlns:p14="http://schemas.microsoft.com/office/powerpoint/2010/main" val="2539330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F5F4B75-30A0-40F4-8A21-37F342CA316C}" type="slidenum">
              <a:rPr lang="de-DE" smtClean="0"/>
              <a:pPr/>
              <a:t>10</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defTabSz="911200">
              <a:defRPr/>
            </a:pPr>
            <a:endParaRPr lang="de-DE" sz="1100" dirty="0"/>
          </a:p>
        </p:txBody>
      </p:sp>
      <p:sp>
        <p:nvSpPr>
          <p:cNvPr id="2" name="Fußzeilenplatzhalter 1"/>
          <p:cNvSpPr>
            <a:spLocks noGrp="1"/>
          </p:cNvSpPr>
          <p:nvPr>
            <p:ph type="ftr" sz="quarter" idx="10"/>
          </p:nvPr>
        </p:nvSpPr>
        <p:spPr/>
        <p:txBody>
          <a:bodyPr/>
          <a:lstStyle/>
          <a:p>
            <a:pPr>
              <a:defRPr/>
            </a:pPr>
            <a:endParaRPr lang="de-DE"/>
          </a:p>
        </p:txBody>
      </p:sp>
      <p:sp>
        <p:nvSpPr>
          <p:cNvPr id="3" name="Kopfzeilenplatzhalter 2"/>
          <p:cNvSpPr>
            <a:spLocks noGrp="1"/>
          </p:cNvSpPr>
          <p:nvPr>
            <p:ph type="hdr" sz="quarter" idx="11"/>
          </p:nvPr>
        </p:nvSpPr>
        <p:spPr/>
        <p:txBody>
          <a:bodyPr/>
          <a:lstStyle/>
          <a:p>
            <a:pPr>
              <a:defRPr/>
            </a:pPr>
            <a:endParaRPr lang="de-DE"/>
          </a:p>
        </p:txBody>
      </p:sp>
      <p:sp>
        <p:nvSpPr>
          <p:cNvPr id="4" name="Datumsplatzhalter 3"/>
          <p:cNvSpPr>
            <a:spLocks noGrp="1"/>
          </p:cNvSpPr>
          <p:nvPr>
            <p:ph type="dt" idx="12"/>
          </p:nvPr>
        </p:nvSpPr>
        <p:spPr/>
        <p:txBody>
          <a:bodyPr/>
          <a:lstStyle/>
          <a:p>
            <a:pPr>
              <a:defRPr/>
            </a:pPr>
            <a:r>
              <a:rPr lang="de-DE" smtClean="0"/>
              <a:t>Januar 16</a:t>
            </a:r>
            <a:endParaRPr lang="de-DE"/>
          </a:p>
        </p:txBody>
      </p:sp>
    </p:spTree>
    <p:extLst>
      <p:ext uri="{BB962C8B-B14F-4D97-AF65-F5344CB8AC3E}">
        <p14:creationId xmlns:p14="http://schemas.microsoft.com/office/powerpoint/2010/main" val="224466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D0BEF2-EEAC-48A3-8BA1-0F66F6C56E2E}" type="slidenum">
              <a:rPr lang="de-DE"/>
              <a:pPr fontAlgn="base">
                <a:spcBef>
                  <a:spcPct val="0"/>
                </a:spcBef>
                <a:spcAft>
                  <a:spcPct val="0"/>
                </a:spcAft>
              </a:pPr>
              <a:t>11</a:t>
            </a:fld>
            <a:endParaRPr lang="de-DE"/>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p:txBody>
          <a:bodyPr/>
          <a:lstStyle/>
          <a:p>
            <a:pPr>
              <a:defRPr/>
            </a:pPr>
            <a:endParaRPr lang="de-DE" dirty="0" smtClean="0"/>
          </a:p>
        </p:txBody>
      </p:sp>
      <p:sp>
        <p:nvSpPr>
          <p:cNvPr id="2" name="Datumsplatzhalter 1"/>
          <p:cNvSpPr>
            <a:spLocks noGrp="1"/>
          </p:cNvSpPr>
          <p:nvPr>
            <p:ph type="dt" idx="10"/>
          </p:nvPr>
        </p:nvSpPr>
        <p:spPr/>
        <p:txBody>
          <a:bodyPr/>
          <a:lstStyle/>
          <a:p>
            <a:pPr>
              <a:defRPr/>
            </a:pPr>
            <a:r>
              <a:rPr lang="de-DE" smtClean="0"/>
              <a:t>Januar 16</a:t>
            </a:r>
            <a:endParaRPr lang="de-DE"/>
          </a:p>
        </p:txBody>
      </p:sp>
    </p:spTree>
    <p:extLst>
      <p:ext uri="{BB962C8B-B14F-4D97-AF65-F5344CB8AC3E}">
        <p14:creationId xmlns:p14="http://schemas.microsoft.com/office/powerpoint/2010/main" val="2763594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12</a:t>
            </a:fld>
            <a:endParaRPr lang="de-DE" dirty="0"/>
          </a:p>
        </p:txBody>
      </p:sp>
    </p:spTree>
    <p:extLst>
      <p:ext uri="{BB962C8B-B14F-4D97-AF65-F5344CB8AC3E}">
        <p14:creationId xmlns:p14="http://schemas.microsoft.com/office/powerpoint/2010/main" val="236504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13</a:t>
            </a:fld>
            <a:endParaRPr lang="de-DE" dirty="0"/>
          </a:p>
        </p:txBody>
      </p:sp>
    </p:spTree>
    <p:extLst>
      <p:ext uri="{BB962C8B-B14F-4D97-AF65-F5344CB8AC3E}">
        <p14:creationId xmlns:p14="http://schemas.microsoft.com/office/powerpoint/2010/main" val="245941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14</a:t>
            </a:fld>
            <a:endParaRPr lang="de-DE" dirty="0"/>
          </a:p>
        </p:txBody>
      </p:sp>
    </p:spTree>
    <p:extLst>
      <p:ext uri="{BB962C8B-B14F-4D97-AF65-F5344CB8AC3E}">
        <p14:creationId xmlns:p14="http://schemas.microsoft.com/office/powerpoint/2010/main" val="176451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15</a:t>
            </a:fld>
            <a:endParaRPr lang="de-DE" dirty="0"/>
          </a:p>
        </p:txBody>
      </p:sp>
    </p:spTree>
    <p:extLst>
      <p:ext uri="{BB962C8B-B14F-4D97-AF65-F5344CB8AC3E}">
        <p14:creationId xmlns:p14="http://schemas.microsoft.com/office/powerpoint/2010/main" val="213993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16</a:t>
            </a:fld>
            <a:endParaRPr lang="de-DE" dirty="0"/>
          </a:p>
        </p:txBody>
      </p:sp>
    </p:spTree>
    <p:extLst>
      <p:ext uri="{BB962C8B-B14F-4D97-AF65-F5344CB8AC3E}">
        <p14:creationId xmlns:p14="http://schemas.microsoft.com/office/powerpoint/2010/main" val="186424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A31DDA7-7BE6-4953-8998-A31E0F9A0B4F}" type="slidenum">
              <a:rPr lang="de-DE" smtClean="0"/>
              <a:pPr/>
              <a:t>17</a:t>
            </a:fld>
            <a:endParaRPr lang="de-DE" smtClean="0"/>
          </a:p>
        </p:txBody>
      </p:sp>
      <p:sp>
        <p:nvSpPr>
          <p:cNvPr id="43011"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ln/>
        </p:spPr>
        <p:txBody>
          <a:bodyPr/>
          <a:lstStyle/>
          <a:p>
            <a:pPr>
              <a:defRPr/>
            </a:pPr>
            <a:endParaRPr lang="de-DE" altLang="ja-JP" dirty="0" smtClean="0">
              <a:solidFill>
                <a:srgbClr val="250652"/>
              </a:solidFill>
            </a:endParaRPr>
          </a:p>
        </p:txBody>
      </p:sp>
      <p:sp>
        <p:nvSpPr>
          <p:cNvPr id="2" name="Fußzeilenplatzhalter 1"/>
          <p:cNvSpPr>
            <a:spLocks noGrp="1"/>
          </p:cNvSpPr>
          <p:nvPr>
            <p:ph type="ftr" sz="quarter" idx="10"/>
          </p:nvPr>
        </p:nvSpPr>
        <p:spPr/>
        <p:txBody>
          <a:bodyPr/>
          <a:lstStyle/>
          <a:p>
            <a:pPr>
              <a:defRPr/>
            </a:pPr>
            <a:endParaRPr lang="de-DE"/>
          </a:p>
        </p:txBody>
      </p:sp>
      <p:sp>
        <p:nvSpPr>
          <p:cNvPr id="3" name="Kopfzeilenplatzhalter 2"/>
          <p:cNvSpPr>
            <a:spLocks noGrp="1"/>
          </p:cNvSpPr>
          <p:nvPr>
            <p:ph type="hdr" sz="quarter" idx="11"/>
          </p:nvPr>
        </p:nvSpPr>
        <p:spPr/>
        <p:txBody>
          <a:bodyPr/>
          <a:lstStyle/>
          <a:p>
            <a:pPr>
              <a:defRPr/>
            </a:pPr>
            <a:endParaRPr lang="de-DE"/>
          </a:p>
        </p:txBody>
      </p:sp>
      <p:sp>
        <p:nvSpPr>
          <p:cNvPr id="4" name="Datumsplatzhalter 3"/>
          <p:cNvSpPr>
            <a:spLocks noGrp="1"/>
          </p:cNvSpPr>
          <p:nvPr>
            <p:ph type="dt" idx="12"/>
          </p:nvPr>
        </p:nvSpPr>
        <p:spPr/>
        <p:txBody>
          <a:bodyPr/>
          <a:lstStyle/>
          <a:p>
            <a:pPr>
              <a:defRPr/>
            </a:pPr>
            <a:r>
              <a:rPr lang="de-DE" smtClean="0"/>
              <a:t>Januar 16</a:t>
            </a:r>
            <a:endParaRPr lang="de-DE"/>
          </a:p>
        </p:txBody>
      </p:sp>
    </p:spTree>
    <p:extLst>
      <p:ext uri="{BB962C8B-B14F-4D97-AF65-F5344CB8AC3E}">
        <p14:creationId xmlns:p14="http://schemas.microsoft.com/office/powerpoint/2010/main" val="311776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a:bodyPr>
          <a:lstStyle/>
          <a:p>
            <a:pPr>
              <a:defRPr/>
            </a:pPr>
            <a:endParaRPr lang="de-DE" dirty="0"/>
          </a:p>
        </p:txBody>
      </p:sp>
      <p:sp>
        <p:nvSpPr>
          <p:cNvPr id="56324" name="Foliennummernplatzhalter 3"/>
          <p:cNvSpPr>
            <a:spLocks noGrp="1"/>
          </p:cNvSpPr>
          <p:nvPr>
            <p:ph type="sldNum" sz="quarter" idx="5"/>
          </p:nvPr>
        </p:nvSpPr>
        <p:spPr>
          <a:noFill/>
        </p:spPr>
        <p:txBody>
          <a:bodyPr/>
          <a:lstStyle/>
          <a:p>
            <a:fld id="{23C32C99-9C48-4A58-A0F7-F97E7792DDC2}" type="slidenum">
              <a:rPr lang="de-DE" smtClean="0">
                <a:latin typeface="Arial" pitchFamily="34" charset="0"/>
              </a:rPr>
              <a:pPr/>
              <a:t>18</a:t>
            </a:fld>
            <a:endParaRPr lang="de-DE" smtClean="0">
              <a:latin typeface="Arial" pitchFamily="34" charset="0"/>
            </a:endParaRPr>
          </a:p>
        </p:txBody>
      </p:sp>
    </p:spTree>
    <p:extLst>
      <p:ext uri="{BB962C8B-B14F-4D97-AF65-F5344CB8AC3E}">
        <p14:creationId xmlns:p14="http://schemas.microsoft.com/office/powerpoint/2010/main" val="301218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a:bodyPr>
          <a:lstStyle/>
          <a:p>
            <a:pPr>
              <a:defRPr/>
            </a:pPr>
            <a:endParaRPr lang="de-DE" dirty="0"/>
          </a:p>
        </p:txBody>
      </p:sp>
      <p:sp>
        <p:nvSpPr>
          <p:cNvPr id="56324" name="Foliennummernplatzhalter 3"/>
          <p:cNvSpPr>
            <a:spLocks noGrp="1"/>
          </p:cNvSpPr>
          <p:nvPr>
            <p:ph type="sldNum" sz="quarter" idx="5"/>
          </p:nvPr>
        </p:nvSpPr>
        <p:spPr>
          <a:noFill/>
        </p:spPr>
        <p:txBody>
          <a:bodyPr/>
          <a:lstStyle/>
          <a:p>
            <a:fld id="{23C32C99-9C48-4A58-A0F7-F97E7792DDC2}" type="slidenum">
              <a:rPr lang="de-DE" smtClean="0">
                <a:latin typeface="Arial" pitchFamily="34" charset="0"/>
              </a:rPr>
              <a:pPr/>
              <a:t>19</a:t>
            </a:fld>
            <a:endParaRPr lang="de-DE" smtClean="0">
              <a:latin typeface="Arial" pitchFamily="34" charset="0"/>
            </a:endParaRPr>
          </a:p>
        </p:txBody>
      </p:sp>
    </p:spTree>
    <p:extLst>
      <p:ext uri="{BB962C8B-B14F-4D97-AF65-F5344CB8AC3E}">
        <p14:creationId xmlns:p14="http://schemas.microsoft.com/office/powerpoint/2010/main" val="301734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2</a:t>
            </a:fld>
            <a:endParaRPr lang="de-DE" dirty="0"/>
          </a:p>
        </p:txBody>
      </p:sp>
    </p:spTree>
    <p:extLst>
      <p:ext uri="{BB962C8B-B14F-4D97-AF65-F5344CB8AC3E}">
        <p14:creationId xmlns:p14="http://schemas.microsoft.com/office/powerpoint/2010/main" val="321360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a:bodyPr>
          <a:lstStyle/>
          <a:p>
            <a:pPr>
              <a:defRPr/>
            </a:pPr>
            <a:endParaRPr lang="de-DE" dirty="0"/>
          </a:p>
        </p:txBody>
      </p:sp>
      <p:sp>
        <p:nvSpPr>
          <p:cNvPr id="56324" name="Foliennummernplatzhalter 3"/>
          <p:cNvSpPr>
            <a:spLocks noGrp="1"/>
          </p:cNvSpPr>
          <p:nvPr>
            <p:ph type="sldNum" sz="quarter" idx="5"/>
          </p:nvPr>
        </p:nvSpPr>
        <p:spPr>
          <a:noFill/>
        </p:spPr>
        <p:txBody>
          <a:bodyPr/>
          <a:lstStyle/>
          <a:p>
            <a:fld id="{23C32C99-9C48-4A58-A0F7-F97E7792DDC2}" type="slidenum">
              <a:rPr lang="de-DE" smtClean="0">
                <a:latin typeface="Arial" pitchFamily="34" charset="0"/>
              </a:rPr>
              <a:pPr/>
              <a:t>20</a:t>
            </a:fld>
            <a:endParaRPr lang="de-DE" smtClean="0">
              <a:latin typeface="Arial" pitchFamily="34" charset="0"/>
            </a:endParaRPr>
          </a:p>
        </p:txBody>
      </p:sp>
    </p:spTree>
    <p:extLst>
      <p:ext uri="{BB962C8B-B14F-4D97-AF65-F5344CB8AC3E}">
        <p14:creationId xmlns:p14="http://schemas.microsoft.com/office/powerpoint/2010/main" val="1168986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a:bodyPr>
          <a:lstStyle/>
          <a:p>
            <a:pPr>
              <a:defRPr/>
            </a:pPr>
            <a:endParaRPr lang="de-DE" dirty="0"/>
          </a:p>
        </p:txBody>
      </p:sp>
      <p:sp>
        <p:nvSpPr>
          <p:cNvPr id="56324" name="Foliennummernplatzhalter 3"/>
          <p:cNvSpPr>
            <a:spLocks noGrp="1"/>
          </p:cNvSpPr>
          <p:nvPr>
            <p:ph type="sldNum" sz="quarter" idx="5"/>
          </p:nvPr>
        </p:nvSpPr>
        <p:spPr>
          <a:noFill/>
        </p:spPr>
        <p:txBody>
          <a:bodyPr/>
          <a:lstStyle/>
          <a:p>
            <a:fld id="{23C32C99-9C48-4A58-A0F7-F97E7792DDC2}" type="slidenum">
              <a:rPr lang="de-DE" smtClean="0">
                <a:latin typeface="Arial" pitchFamily="34" charset="0"/>
              </a:rPr>
              <a:pPr/>
              <a:t>21</a:t>
            </a:fld>
            <a:endParaRPr lang="de-DE" smtClean="0">
              <a:latin typeface="Arial" pitchFamily="34" charset="0"/>
            </a:endParaRPr>
          </a:p>
        </p:txBody>
      </p:sp>
    </p:spTree>
    <p:extLst>
      <p:ext uri="{BB962C8B-B14F-4D97-AF65-F5344CB8AC3E}">
        <p14:creationId xmlns:p14="http://schemas.microsoft.com/office/powerpoint/2010/main" val="1260902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446A343-6E2B-42FF-BB1D-7EA47D6F170B}" type="slidenum">
              <a:rPr lang="de-DE" smtClean="0"/>
              <a:pPr/>
              <a:t>24</a:t>
            </a:fld>
            <a:endParaRPr lang="de-DE"/>
          </a:p>
        </p:txBody>
      </p:sp>
    </p:spTree>
    <p:extLst>
      <p:ext uri="{BB962C8B-B14F-4D97-AF65-F5344CB8AC3E}">
        <p14:creationId xmlns:p14="http://schemas.microsoft.com/office/powerpoint/2010/main" val="2979354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446A343-6E2B-42FF-BB1D-7EA47D6F170B}" type="slidenum">
              <a:rPr lang="de-DE" smtClean="0"/>
              <a:pPr/>
              <a:t>25</a:t>
            </a:fld>
            <a:endParaRPr lang="de-DE"/>
          </a:p>
        </p:txBody>
      </p:sp>
    </p:spTree>
    <p:extLst>
      <p:ext uri="{BB962C8B-B14F-4D97-AF65-F5344CB8AC3E}">
        <p14:creationId xmlns:p14="http://schemas.microsoft.com/office/powerpoint/2010/main" val="1603883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26</a:t>
            </a:fld>
            <a:endParaRPr lang="de-DE" dirty="0"/>
          </a:p>
        </p:txBody>
      </p:sp>
    </p:spTree>
    <p:extLst>
      <p:ext uri="{BB962C8B-B14F-4D97-AF65-F5344CB8AC3E}">
        <p14:creationId xmlns:p14="http://schemas.microsoft.com/office/powerpoint/2010/main" val="286414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3</a:t>
            </a:fld>
            <a:endParaRPr lang="de-DE" dirty="0"/>
          </a:p>
        </p:txBody>
      </p:sp>
    </p:spTree>
    <p:extLst>
      <p:ext uri="{BB962C8B-B14F-4D97-AF65-F5344CB8AC3E}">
        <p14:creationId xmlns:p14="http://schemas.microsoft.com/office/powerpoint/2010/main" val="303316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fld id="{B8796F01-7154-41E0-B48B-A6921757531A}" type="slidenum">
              <a:rPr lang="de-DE" smtClean="0"/>
              <a:pPr/>
              <a:t>4</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Kopfzeilenplatzhalter 5"/>
          <p:cNvSpPr>
            <a:spLocks noGrp="1"/>
          </p:cNvSpPr>
          <p:nvPr>
            <p:ph type="hdr" sz="quarter" idx="12"/>
          </p:nvPr>
        </p:nvSpPr>
        <p:spPr/>
        <p:txBody>
          <a:bodyPr/>
          <a:lstStyle/>
          <a:p>
            <a:pPr>
              <a:defRPr/>
            </a:pPr>
            <a:endParaRPr lang="de-DE"/>
          </a:p>
        </p:txBody>
      </p:sp>
      <p:sp>
        <p:nvSpPr>
          <p:cNvPr id="7" name="Datumsplatzhalter 6"/>
          <p:cNvSpPr>
            <a:spLocks noGrp="1"/>
          </p:cNvSpPr>
          <p:nvPr>
            <p:ph type="dt" idx="13"/>
          </p:nvPr>
        </p:nvSpPr>
        <p:spPr/>
        <p:txBody>
          <a:bodyPr/>
          <a:lstStyle/>
          <a:p>
            <a:pPr>
              <a:defRPr/>
            </a:pPr>
            <a:r>
              <a:rPr lang="de-DE" smtClean="0"/>
              <a:t>Januar 16</a:t>
            </a:r>
            <a:endParaRPr lang="de-DE"/>
          </a:p>
        </p:txBody>
      </p:sp>
    </p:spTree>
    <p:extLst>
      <p:ext uri="{BB962C8B-B14F-4D97-AF65-F5344CB8AC3E}">
        <p14:creationId xmlns:p14="http://schemas.microsoft.com/office/powerpoint/2010/main" val="64479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7800" indent="-227800">
              <a:buAutoNum type="arabicPeriod"/>
            </a:pPr>
            <a:endParaRPr lang="de-DE" dirty="0"/>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5</a:t>
            </a:fld>
            <a:endParaRPr lang="de-DE" dirty="0"/>
          </a:p>
        </p:txBody>
      </p:sp>
    </p:spTree>
    <p:extLst>
      <p:ext uri="{BB962C8B-B14F-4D97-AF65-F5344CB8AC3E}">
        <p14:creationId xmlns:p14="http://schemas.microsoft.com/office/powerpoint/2010/main" val="312617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6</a:t>
            </a:fld>
            <a:endParaRPr lang="de-DE" dirty="0"/>
          </a:p>
        </p:txBody>
      </p:sp>
    </p:spTree>
    <p:extLst>
      <p:ext uri="{BB962C8B-B14F-4D97-AF65-F5344CB8AC3E}">
        <p14:creationId xmlns:p14="http://schemas.microsoft.com/office/powerpoint/2010/main" val="72506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7</a:t>
            </a:fld>
            <a:endParaRPr lang="de-DE" dirty="0"/>
          </a:p>
        </p:txBody>
      </p:sp>
    </p:spTree>
    <p:extLst>
      <p:ext uri="{BB962C8B-B14F-4D97-AF65-F5344CB8AC3E}">
        <p14:creationId xmlns:p14="http://schemas.microsoft.com/office/powerpoint/2010/main" val="177672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8</a:t>
            </a:fld>
            <a:endParaRPr lang="de-DE" dirty="0"/>
          </a:p>
        </p:txBody>
      </p:sp>
    </p:spTree>
    <p:extLst>
      <p:ext uri="{BB962C8B-B14F-4D97-AF65-F5344CB8AC3E}">
        <p14:creationId xmlns:p14="http://schemas.microsoft.com/office/powerpoint/2010/main" val="333332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1200">
              <a:defRPr/>
            </a:pPr>
            <a:endParaRPr lang="de-DE" dirty="0"/>
          </a:p>
        </p:txBody>
      </p:sp>
      <p:sp>
        <p:nvSpPr>
          <p:cNvPr id="4" name="Datumsplatzhalter 3"/>
          <p:cNvSpPr>
            <a:spLocks noGrp="1"/>
          </p:cNvSpPr>
          <p:nvPr>
            <p:ph type="dt" idx="10"/>
          </p:nvPr>
        </p:nvSpPr>
        <p:spPr/>
        <p:txBody>
          <a:bodyPr/>
          <a:lstStyle/>
          <a:p>
            <a:r>
              <a:rPr lang="de-DE" smtClean="0"/>
              <a:t>Januar 16</a:t>
            </a:r>
            <a:endParaRPr lang="de-DE" dirty="0"/>
          </a:p>
        </p:txBody>
      </p:sp>
      <p:sp>
        <p:nvSpPr>
          <p:cNvPr id="5" name="Foliennummernplatzhalter 4"/>
          <p:cNvSpPr>
            <a:spLocks noGrp="1"/>
          </p:cNvSpPr>
          <p:nvPr>
            <p:ph type="sldNum" sz="quarter" idx="11"/>
          </p:nvPr>
        </p:nvSpPr>
        <p:spPr/>
        <p:txBody>
          <a:bodyPr/>
          <a:lstStyle/>
          <a:p>
            <a:fld id="{68322CDD-9D6C-4F63-9EC2-648226624108}" type="slidenum">
              <a:rPr lang="de-DE" smtClean="0"/>
              <a:t>9</a:t>
            </a:fld>
            <a:endParaRPr lang="de-DE" dirty="0"/>
          </a:p>
        </p:txBody>
      </p:sp>
    </p:spTree>
    <p:extLst>
      <p:ext uri="{BB962C8B-B14F-4D97-AF65-F5344CB8AC3E}">
        <p14:creationId xmlns:p14="http://schemas.microsoft.com/office/powerpoint/2010/main" val="344655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8" name="Rechteck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25000" y="382230"/>
            <a:ext cx="1371600" cy="5561369"/>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1295400" y="382230"/>
            <a:ext cx="7863840" cy="556137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lvl1pPr>
              <a:defRPr b="0"/>
            </a:lvl1pPr>
          </a:lstStyle>
          <a:p>
            <a:r>
              <a:rPr lang="de-DE" smtClean="0"/>
              <a:t>Dr. Rebecca Friedmann, Seminarfolien zum pädagogischen Tag der Erich-Kästner-Schule</a:t>
            </a:r>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el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9" name="Rechteck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Textplatzhalt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9" name="Foliennummernplatzhalter 8"/>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5" name="Foliennummernplatzhalter 4"/>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4" name="Foliennummernplatzhalter 3"/>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hteck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8229601" y="2514600"/>
            <a:ext cx="3474720" cy="1600200"/>
          </a:xfrm>
        </p:spPr>
        <p:txBody>
          <a:bodyPr anchor="b"/>
          <a:lstStyle>
            <a:lvl1pPr>
              <a:defRPr sz="3200"/>
            </a:lvl1pPr>
          </a:lstStyle>
          <a:p>
            <a:r>
              <a:rPr lang="de-DE" smtClean="0"/>
              <a:t>Titelmasterformat durch Klicken bearbeiten</a:t>
            </a:r>
            <a:endParaRPr lang="de-DE" dirty="0"/>
          </a:p>
        </p:txBody>
      </p:sp>
      <p:sp>
        <p:nvSpPr>
          <p:cNvPr id="3" name="Inhaltsplatzhalt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hteck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8229600" y="2514600"/>
            <a:ext cx="3474720" cy="1600200"/>
          </a:xfrm>
        </p:spPr>
        <p:txBody>
          <a:bodyPr anchor="b"/>
          <a:lstStyle>
            <a:lvl1pPr>
              <a:defRPr sz="3200"/>
            </a:lvl1pPr>
          </a:lstStyle>
          <a:p>
            <a:r>
              <a:rPr lang="de-DE" smtClean="0"/>
              <a:t>Titelmasterformat durch Klicken bearbeiten</a:t>
            </a:r>
            <a:endParaRPr lang="de-DE" dirty="0"/>
          </a:p>
        </p:txBody>
      </p:sp>
      <p:sp>
        <p:nvSpPr>
          <p:cNvPr id="3" name="Bildplatzhalt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de-DE" dirty="0"/>
          </a:p>
        </p:txBody>
      </p:sp>
      <p:sp>
        <p:nvSpPr>
          <p:cNvPr id="5" name="Fußzeilenplatzhalt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de-DE" smtClean="0"/>
              <a:t>Dr. Rebecca Friedmann, Seminarfolien zum pädagogischen Tag der Erich-Kästner-Schule</a:t>
            </a:r>
            <a:endParaRPr lang="de-DE" dirty="0"/>
          </a:p>
        </p:txBody>
      </p:sp>
      <p:sp>
        <p:nvSpPr>
          <p:cNvPr id="6" name="Foliennummernplatzhalt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de-DE" smtClean="0"/>
              <a:pPr/>
              <a:t>‹Nr.›</a:t>
            </a:fld>
            <a:endParaRPr lang="de-DE" dirty="0"/>
          </a:p>
        </p:txBody>
      </p:sp>
      <p:sp>
        <p:nvSpPr>
          <p:cNvPr id="8" name="Rechteck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6800" y="2392285"/>
            <a:ext cx="10058400" cy="2743200"/>
          </a:xfrm>
        </p:spPr>
        <p:txBody>
          <a:bodyPr>
            <a:normAutofit/>
          </a:bodyPr>
          <a:lstStyle/>
          <a:p>
            <a:r>
              <a:rPr lang="de-DE" sz="4000" dirty="0" smtClean="0">
                <a:effectLst/>
              </a:rPr>
              <a:t>Pädagogischer tag </a:t>
            </a:r>
            <a:br>
              <a:rPr lang="de-DE" sz="4000" dirty="0" smtClean="0">
                <a:effectLst/>
              </a:rPr>
            </a:br>
            <a:r>
              <a:rPr lang="de-DE" sz="4000" dirty="0">
                <a:effectLst/>
              </a:rPr>
              <a:t/>
            </a:r>
            <a:br>
              <a:rPr lang="de-DE" sz="4000" dirty="0">
                <a:effectLst/>
              </a:rPr>
            </a:br>
            <a:r>
              <a:rPr lang="de-DE" sz="4000" dirty="0" smtClean="0">
                <a:effectLst/>
              </a:rPr>
              <a:t>Rahmen – </a:t>
            </a:r>
            <a:r>
              <a:rPr lang="de-DE" sz="4000" dirty="0" err="1" smtClean="0">
                <a:effectLst/>
              </a:rPr>
              <a:t>haltung</a:t>
            </a:r>
            <a:r>
              <a:rPr lang="de-DE" sz="4000" dirty="0" smtClean="0">
                <a:effectLst/>
              </a:rPr>
              <a:t> - </a:t>
            </a:r>
            <a:r>
              <a:rPr lang="de-DE" sz="4000" dirty="0" err="1" smtClean="0">
                <a:effectLst/>
              </a:rPr>
              <a:t>interaktion</a:t>
            </a:r>
            <a:r>
              <a:rPr lang="de-DE" sz="4000" dirty="0" smtClean="0">
                <a:effectLst/>
              </a:rPr>
              <a:t> </a:t>
            </a:r>
            <a:br>
              <a:rPr lang="de-DE" sz="4000" dirty="0" smtClean="0">
                <a:effectLst/>
              </a:rPr>
            </a:br>
            <a:r>
              <a:rPr lang="de-DE" sz="2700" dirty="0" smtClean="0">
                <a:effectLst/>
              </a:rPr>
              <a:t>wie </a:t>
            </a:r>
            <a:r>
              <a:rPr lang="de-DE" sz="2700" dirty="0" smtClean="0">
                <a:effectLst/>
              </a:rPr>
              <a:t>gelingen </a:t>
            </a:r>
            <a:r>
              <a:rPr lang="de-DE" sz="2700" dirty="0" smtClean="0">
                <a:effectLst/>
              </a:rPr>
              <a:t>Beziehungen im </a:t>
            </a:r>
            <a:r>
              <a:rPr lang="de-DE" sz="2700" dirty="0">
                <a:effectLst/>
              </a:rPr>
              <a:t>(schulischen) </a:t>
            </a:r>
            <a:r>
              <a:rPr lang="de-DE" sz="2700" dirty="0" err="1" smtClean="0">
                <a:effectLst/>
              </a:rPr>
              <a:t>alltag</a:t>
            </a:r>
            <a:r>
              <a:rPr lang="de-DE" sz="2700" dirty="0" smtClean="0">
                <a:effectLst/>
              </a:rPr>
              <a:t>?</a:t>
            </a:r>
            <a:endParaRPr lang="de-DE" sz="2700" dirty="0">
              <a:effectLst/>
            </a:endParaRPr>
          </a:p>
        </p:txBody>
      </p:sp>
      <p:sp>
        <p:nvSpPr>
          <p:cNvPr id="3" name="Untertitel 2"/>
          <p:cNvSpPr>
            <a:spLocks noGrp="1"/>
          </p:cNvSpPr>
          <p:nvPr>
            <p:ph type="subTitle" idx="1"/>
          </p:nvPr>
        </p:nvSpPr>
        <p:spPr/>
        <p:txBody>
          <a:bodyPr/>
          <a:lstStyle/>
          <a:p>
            <a:pPr marL="0" indent="0" algn="l">
              <a:spcBef>
                <a:spcPts val="0"/>
              </a:spcBef>
              <a:buNone/>
            </a:pPr>
            <a:r>
              <a:rPr lang="de-DE" sz="2000" b="1" i="0" baseline="0" dirty="0" smtClean="0">
                <a:solidFill>
                  <a:srgbClr val="A85229"/>
                </a:solidFill>
                <a:effectLst/>
              </a:rPr>
              <a:t>Dr. Rebecca Friedmann</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5621"/>
            <a:ext cx="4733925" cy="1704975"/>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0095" y="245621"/>
            <a:ext cx="2572531" cy="1921712"/>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56413" y="321500"/>
            <a:ext cx="8600105" cy="990600"/>
          </a:xfrm>
        </p:spPr>
        <p:txBody>
          <a:bodyPr>
            <a:normAutofit/>
          </a:bodyPr>
          <a:lstStyle/>
          <a:p>
            <a:pPr eaLnBrk="1" hangingPunct="1"/>
            <a:r>
              <a:rPr lang="de-DE" dirty="0" smtClean="0"/>
              <a:t>Interaktionsmuster</a:t>
            </a:r>
            <a:endParaRPr lang="de-DE" dirty="0"/>
          </a:p>
        </p:txBody>
      </p:sp>
      <p:sp>
        <p:nvSpPr>
          <p:cNvPr id="26627" name="Rectangle 3"/>
          <p:cNvSpPr>
            <a:spLocks noGrp="1" noChangeArrowheads="1"/>
          </p:cNvSpPr>
          <p:nvPr>
            <p:ph sz="quarter" idx="1"/>
          </p:nvPr>
        </p:nvSpPr>
        <p:spPr>
          <a:xfrm>
            <a:off x="1256414" y="1528948"/>
            <a:ext cx="10607036" cy="5068888"/>
          </a:xfrm>
        </p:spPr>
        <p:txBody>
          <a:bodyPr>
            <a:normAutofit/>
          </a:bodyPr>
          <a:lstStyle/>
          <a:p>
            <a:pPr>
              <a:spcBef>
                <a:spcPts val="2400"/>
              </a:spcBef>
            </a:pPr>
            <a:r>
              <a:rPr lang="de-DE" sz="2400" dirty="0" smtClean="0"/>
              <a:t>Die </a:t>
            </a:r>
            <a:r>
              <a:rPr lang="de-DE" sz="2400" dirty="0"/>
              <a:t>„Entwürfe der sozialen Welt“ werden im </a:t>
            </a:r>
            <a:r>
              <a:rPr lang="de-DE" sz="2400" dirty="0" smtClean="0"/>
              <a:t>prozeduralen </a:t>
            </a:r>
            <a:r>
              <a:rPr lang="de-DE" sz="2400" dirty="0"/>
              <a:t>Gedächtnis </a:t>
            </a:r>
            <a:r>
              <a:rPr lang="de-DE" sz="2400" dirty="0" smtClean="0"/>
              <a:t>„abgelegt“ </a:t>
            </a:r>
            <a:endParaRPr lang="de-DE" sz="2400" dirty="0"/>
          </a:p>
          <a:p>
            <a:pPr>
              <a:spcBef>
                <a:spcPts val="2400"/>
              </a:spcBef>
            </a:pPr>
            <a:r>
              <a:rPr lang="de-DE" sz="2400" dirty="0"/>
              <a:t>In Interaktionen bestätigen sie sich oft wirksam:</a:t>
            </a:r>
          </a:p>
          <a:p>
            <a:pPr marL="594360" lvl="2"/>
            <a:r>
              <a:rPr lang="de-DE" sz="2200" dirty="0"/>
              <a:t>Wir veranlassen andere Menschen dazu, sich entsprechend unserer Erwartungen zu verhalten</a:t>
            </a:r>
          </a:p>
          <a:p>
            <a:pPr marL="594360" lvl="2"/>
            <a:r>
              <a:rPr lang="de-DE" sz="2200" dirty="0"/>
              <a:t>Gelingt uns das, fühlen wir uns in unserem Entwurf bestätigt</a:t>
            </a:r>
          </a:p>
          <a:p>
            <a:pPr marL="594360" lvl="2"/>
            <a:r>
              <a:rPr lang="de-DE" sz="2200" dirty="0"/>
              <a:t>Es ist als Gegenüber sehr schwierig, sich dieser „Verwendung“ zu entziehen</a:t>
            </a:r>
          </a:p>
          <a:p>
            <a:r>
              <a:rPr lang="de-DE" sz="2400" dirty="0"/>
              <a:t>Deswegen ist die „Haltung“ und die Reflexionsfähigkeit des </a:t>
            </a:r>
            <a:r>
              <a:rPr lang="de-DE" sz="2400" dirty="0" smtClean="0"/>
              <a:t>Lehrers/</a:t>
            </a:r>
            <a:r>
              <a:rPr lang="de-DE" sz="2400" dirty="0"/>
              <a:t/>
            </a:r>
            <a:br>
              <a:rPr lang="de-DE" sz="2400" dirty="0"/>
            </a:br>
            <a:r>
              <a:rPr lang="de-DE" sz="2400" dirty="0"/>
              <a:t>der </a:t>
            </a:r>
            <a:r>
              <a:rPr lang="de-DE" sz="2400" dirty="0" smtClean="0"/>
              <a:t>Lehrerin von </a:t>
            </a:r>
            <a:r>
              <a:rPr lang="de-DE" sz="2400" dirty="0"/>
              <a:t>großer Bedeutung</a:t>
            </a:r>
          </a:p>
          <a:p>
            <a:endParaRPr lang="de-DE" sz="2400" dirty="0"/>
          </a:p>
          <a:p>
            <a:pPr>
              <a:spcBef>
                <a:spcPts val="2400"/>
              </a:spcBef>
            </a:pPr>
            <a:endParaRPr lang="de-DE" sz="2400" dirty="0"/>
          </a:p>
          <a:p>
            <a:pPr>
              <a:spcBef>
                <a:spcPts val="2400"/>
              </a:spcBef>
            </a:pPr>
            <a:endParaRPr lang="de-DE" sz="2400" dirty="0"/>
          </a:p>
        </p:txBody>
      </p: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670646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16549" y="292845"/>
            <a:ext cx="8801228" cy="1008112"/>
          </a:xfrm>
        </p:spPr>
        <p:txBody>
          <a:bodyPr>
            <a:noAutofit/>
          </a:bodyPr>
          <a:lstStyle/>
          <a:p>
            <a:pPr>
              <a:defRPr/>
            </a:pPr>
            <a:r>
              <a:rPr lang="de-DE" dirty="0" smtClean="0"/>
              <a:t>Veränderungen </a:t>
            </a:r>
            <a:endParaRPr lang="de-DE" dirty="0"/>
          </a:p>
        </p:txBody>
      </p:sp>
      <p:sp>
        <p:nvSpPr>
          <p:cNvPr id="11267" name="Rectangle 3"/>
          <p:cNvSpPr>
            <a:spLocks noGrp="1" noChangeArrowheads="1"/>
          </p:cNvSpPr>
          <p:nvPr>
            <p:ph idx="1"/>
          </p:nvPr>
        </p:nvSpPr>
        <p:spPr>
          <a:xfrm>
            <a:off x="1316549" y="1801505"/>
            <a:ext cx="10372346" cy="4490112"/>
          </a:xfrm>
        </p:spPr>
        <p:txBody>
          <a:bodyPr>
            <a:normAutofit/>
          </a:bodyPr>
          <a:lstStyle/>
          <a:p>
            <a:r>
              <a:rPr lang="de-DE" sz="2400" dirty="0" smtClean="0"/>
              <a:t>Rein </a:t>
            </a:r>
            <a:r>
              <a:rPr lang="de-DE" sz="2400" dirty="0"/>
              <a:t>verbale, kognitive Einsichten ändern wenig oder gar nichts</a:t>
            </a:r>
          </a:p>
          <a:p>
            <a:r>
              <a:rPr lang="de-DE" sz="2400" dirty="0" smtClean="0"/>
              <a:t>Bedürfnis nach „Familiarität</a:t>
            </a:r>
            <a:r>
              <a:rPr lang="de-DE" sz="2400" dirty="0"/>
              <a:t>“ </a:t>
            </a:r>
            <a:r>
              <a:rPr lang="de-DE" sz="1600" dirty="0" smtClean="0"/>
              <a:t>(König)</a:t>
            </a:r>
            <a:r>
              <a:rPr lang="de-DE" sz="2400" dirty="0" smtClean="0"/>
              <a:t>, d.h. Wiederherstellung bekannter, früher innerer Erfahrungen</a:t>
            </a:r>
          </a:p>
          <a:p>
            <a:r>
              <a:rPr lang="de-DE" sz="2400" dirty="0" smtClean="0"/>
              <a:t>Befürchtete </a:t>
            </a:r>
            <a:r>
              <a:rPr lang="de-DE" sz="2400" dirty="0"/>
              <a:t>„Kosten“ neuer Verhaltensweisen tragen dazu bei, dass Veränderungen mühsam und ängstigend sind</a:t>
            </a:r>
          </a:p>
          <a:p>
            <a:r>
              <a:rPr lang="de-DE" sz="2400" dirty="0"/>
              <a:t>Eine stabile, haltgebende Beziehung kann neue Erfahrungen ermöglichen und helfen zu </a:t>
            </a:r>
            <a:r>
              <a:rPr lang="de-DE" sz="2400" dirty="0" smtClean="0"/>
              <a:t>irritieren,</a:t>
            </a:r>
          </a:p>
          <a:p>
            <a:r>
              <a:rPr lang="de-DE" sz="2400" dirty="0"/>
              <a:t>u</a:t>
            </a:r>
            <a:r>
              <a:rPr lang="de-DE" sz="2400" dirty="0" smtClean="0"/>
              <a:t>m das „Ur-Misstrauen“ </a:t>
            </a:r>
            <a:r>
              <a:rPr lang="de-DE" sz="1600" dirty="0" smtClean="0"/>
              <a:t>(Leuzinger-Bohleber) </a:t>
            </a:r>
            <a:r>
              <a:rPr lang="de-DE" sz="2400" dirty="0" smtClean="0"/>
              <a:t>erschüttern.</a:t>
            </a:r>
          </a:p>
          <a:p>
            <a:pPr marL="45720" indent="0">
              <a:buNone/>
            </a:pPr>
            <a:r>
              <a:rPr lang="de-DE" sz="2400" dirty="0" smtClean="0">
                <a:effectLst>
                  <a:outerShdw blurRad="38100" dist="38100" dir="2700000" algn="tl">
                    <a:srgbClr val="000000">
                      <a:alpha val="43137"/>
                    </a:srgbClr>
                  </a:outerShdw>
                </a:effectLst>
                <a:sym typeface="Wingdings" panose="05000000000000000000" pitchFamily="2" charset="2"/>
              </a:rPr>
              <a:t> Veränderungen müssen also durch Beziehung angeregt werden.</a:t>
            </a:r>
            <a:endParaRPr lang="de-DE" sz="2400" dirty="0">
              <a:effectLst>
                <a:outerShdw blurRad="38100" dist="38100" dir="2700000" algn="tl">
                  <a:srgbClr val="000000">
                    <a:alpha val="43137"/>
                  </a:srgbClr>
                </a:outerShdw>
              </a:effectLst>
            </a:endParaRPr>
          </a:p>
        </p:txBody>
      </p: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32462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229600" y="3007110"/>
            <a:ext cx="3474720" cy="2312142"/>
          </a:xfrm>
        </p:spPr>
        <p:txBody>
          <a:bodyPr>
            <a:normAutofit/>
          </a:bodyPr>
          <a:lstStyle/>
          <a:p>
            <a:r>
              <a:rPr lang="de-DE" dirty="0" smtClean="0"/>
              <a:t>Haltgebender Rahmen</a:t>
            </a:r>
            <a:endParaRPr lang="de-DE" dirty="0"/>
          </a:p>
        </p:txBody>
      </p:sp>
      <p:pic>
        <p:nvPicPr>
          <p:cNvPr id="1026" name="Picture 2" descr="D:\Denkzeit-Gesellschaft\Bilder\Rahmen.jpeg"/>
          <p:cNvPicPr>
            <a:picLocks noChangeAspect="1" noChangeArrowheads="1"/>
          </p:cNvPicPr>
          <p:nvPr/>
        </p:nvPicPr>
        <p:blipFill>
          <a:blip r:embed="rId3" cstate="print"/>
          <a:srcRect/>
          <a:stretch>
            <a:fillRect/>
          </a:stretch>
        </p:blipFill>
        <p:spPr bwMode="auto">
          <a:xfrm>
            <a:off x="0" y="2719881"/>
            <a:ext cx="6672446" cy="2812239"/>
          </a:xfrm>
          <a:prstGeom prst="rect">
            <a:avLst/>
          </a:prstGeom>
          <a:noFill/>
        </p:spPr>
      </p:pic>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91819905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Exkurs: Der </a:t>
            </a:r>
            <a:r>
              <a:rPr lang="de-DE" dirty="0"/>
              <a:t>Rahmen einer Situation</a:t>
            </a:r>
          </a:p>
        </p:txBody>
      </p:sp>
      <p:sp>
        <p:nvSpPr>
          <p:cNvPr id="3" name="Inhaltsplatzhalter 2"/>
          <p:cNvSpPr>
            <a:spLocks noGrp="1"/>
          </p:cNvSpPr>
          <p:nvPr>
            <p:ph idx="1"/>
          </p:nvPr>
        </p:nvSpPr>
        <p:spPr>
          <a:xfrm>
            <a:off x="1295399" y="1665027"/>
            <a:ext cx="10632743" cy="4509631"/>
          </a:xfrm>
        </p:spPr>
        <p:txBody>
          <a:bodyPr>
            <a:noAutofit/>
          </a:bodyPr>
          <a:lstStyle/>
          <a:p>
            <a:pPr>
              <a:lnSpc>
                <a:spcPct val="80000"/>
              </a:lnSpc>
            </a:pPr>
            <a:r>
              <a:rPr lang="de-DE" altLang="ja-JP" sz="2400" dirty="0">
                <a:ea typeface="MS PGothic" pitchFamily="34" charset="-128"/>
              </a:rPr>
              <a:t>Gibt an, „was hier eigentlich los ist“ (Goffman)</a:t>
            </a:r>
          </a:p>
          <a:p>
            <a:pPr>
              <a:lnSpc>
                <a:spcPct val="80000"/>
              </a:lnSpc>
            </a:pPr>
            <a:r>
              <a:rPr lang="de-DE" altLang="ja-JP" sz="2400" dirty="0">
                <a:ea typeface="MS PGothic" pitchFamily="34" charset="-128"/>
              </a:rPr>
              <a:t>Enthält die Regeln des Handelns und des Verstehens</a:t>
            </a:r>
          </a:p>
          <a:p>
            <a:pPr>
              <a:lnSpc>
                <a:spcPct val="80000"/>
              </a:lnSpc>
            </a:pPr>
            <a:r>
              <a:rPr lang="de-DE" altLang="ja-JP" sz="2400" dirty="0">
                <a:ea typeface="MS PGothic" pitchFamily="34" charset="-128"/>
              </a:rPr>
              <a:t>Er gibt an, was bewusst werden darf (und was nicht)</a:t>
            </a:r>
          </a:p>
          <a:p>
            <a:pPr>
              <a:lnSpc>
                <a:spcPct val="80000"/>
              </a:lnSpc>
            </a:pPr>
            <a:r>
              <a:rPr lang="de-DE" altLang="ja-JP" sz="2400" dirty="0">
                <a:ea typeface="MS PGothic" pitchFamily="34" charset="-128"/>
              </a:rPr>
              <a:t>Der Rahmen liegt (relativ) fest, sofern die Situation bekannt ist</a:t>
            </a:r>
          </a:p>
          <a:p>
            <a:pPr>
              <a:lnSpc>
                <a:spcPct val="80000"/>
              </a:lnSpc>
            </a:pPr>
            <a:r>
              <a:rPr lang="de-DE" altLang="ja-JP" sz="2400" dirty="0">
                <a:ea typeface="MS PGothic" pitchFamily="34" charset="-128"/>
              </a:rPr>
              <a:t>Er wird immer wieder ausgehandelt und bekräftigt</a:t>
            </a:r>
          </a:p>
          <a:p>
            <a:pPr>
              <a:lnSpc>
                <a:spcPct val="80000"/>
              </a:lnSpc>
            </a:pPr>
            <a:r>
              <a:rPr lang="de-DE" altLang="ja-JP" sz="2400" dirty="0">
                <a:ea typeface="MS PGothic" pitchFamily="34" charset="-128"/>
              </a:rPr>
              <a:t>Der Rahmen ist in die umgebende Kultur eingebettet</a:t>
            </a:r>
          </a:p>
          <a:p>
            <a:pPr>
              <a:lnSpc>
                <a:spcPct val="80000"/>
              </a:lnSpc>
            </a:pPr>
            <a:r>
              <a:rPr lang="de-DE" altLang="ja-JP" sz="2400" dirty="0">
                <a:ea typeface="MS PGothic" pitchFamily="34" charset="-128"/>
              </a:rPr>
              <a:t>Dennoch besitzt jeder einzelne einen kleinen Spielraum  in der individuellen Gestaltung des Rahmens</a:t>
            </a:r>
          </a:p>
          <a:p>
            <a:pPr>
              <a:lnSpc>
                <a:spcPct val="80000"/>
              </a:lnSpc>
            </a:pPr>
            <a:r>
              <a:rPr lang="de-DE" altLang="ja-JP" sz="2400" dirty="0">
                <a:ea typeface="MS PGothic" pitchFamily="34" charset="-128"/>
              </a:rPr>
              <a:t>Unsere Rahmenentwürfe werden in </a:t>
            </a:r>
            <a:r>
              <a:rPr lang="de-DE" altLang="ja-JP" sz="2400" dirty="0" smtClean="0">
                <a:ea typeface="MS PGothic" pitchFamily="34" charset="-128"/>
              </a:rPr>
              <a:t>jeder sozialen </a:t>
            </a:r>
            <a:r>
              <a:rPr lang="de-DE" altLang="ja-JP" sz="2400" dirty="0">
                <a:ea typeface="MS PGothic" pitchFamily="34" charset="-128"/>
              </a:rPr>
              <a:t>Beziehungen wirksam</a:t>
            </a:r>
            <a:endParaRPr lang="de-DE" sz="2400"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3346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Rahmen - Empfehlungen für die Praxis</a:t>
            </a:r>
            <a:endParaRPr lang="de-DE" dirty="0"/>
          </a:p>
        </p:txBody>
      </p:sp>
      <p:sp>
        <p:nvSpPr>
          <p:cNvPr id="3" name="Inhaltsplatzhalter 2"/>
          <p:cNvSpPr>
            <a:spLocks noGrp="1"/>
          </p:cNvSpPr>
          <p:nvPr>
            <p:ph idx="1"/>
          </p:nvPr>
        </p:nvSpPr>
        <p:spPr>
          <a:xfrm>
            <a:off x="1295400" y="1678674"/>
            <a:ext cx="10896600" cy="4667535"/>
          </a:xfrm>
        </p:spPr>
        <p:txBody>
          <a:bodyPr>
            <a:normAutofit lnSpcReduction="10000"/>
          </a:bodyPr>
          <a:lstStyle/>
          <a:p>
            <a:r>
              <a:rPr lang="de-DE" sz="2400" dirty="0" smtClean="0"/>
              <a:t>Überlegen Sie, welche Rahmenbedingungen Sie schaffen möchten </a:t>
            </a:r>
          </a:p>
          <a:p>
            <a:r>
              <a:rPr lang="de-DE" sz="2400" dirty="0" smtClean="0"/>
              <a:t>Erklären Sie die Rahmenbedingungen </a:t>
            </a:r>
          </a:p>
          <a:p>
            <a:r>
              <a:rPr lang="de-DE" sz="2400" dirty="0"/>
              <a:t>Klären Sie die Konsequenzen </a:t>
            </a:r>
          </a:p>
          <a:p>
            <a:r>
              <a:rPr lang="de-DE" sz="2400" dirty="0" smtClean="0"/>
              <a:t>„Verhandeln“ Sie den Rahmen mit den Klienten in bestimmten Teilbereichen </a:t>
            </a:r>
          </a:p>
          <a:p>
            <a:r>
              <a:rPr lang="de-DE" sz="2400" dirty="0" smtClean="0"/>
              <a:t>Machen Sie den Rahmen explizit </a:t>
            </a:r>
            <a:r>
              <a:rPr lang="de-DE" sz="2400" dirty="0"/>
              <a:t>und im Handeln </a:t>
            </a:r>
            <a:r>
              <a:rPr lang="de-DE" sz="2400" dirty="0" smtClean="0"/>
              <a:t>immer deutlich</a:t>
            </a:r>
          </a:p>
          <a:p>
            <a:r>
              <a:rPr lang="de-DE" sz="2400" dirty="0" smtClean="0"/>
              <a:t>Seien Sie konsequent (und damit haltgebend und einschätzbar)</a:t>
            </a:r>
          </a:p>
          <a:p>
            <a:endParaRPr lang="de-DE" sz="2400" dirty="0"/>
          </a:p>
          <a:p>
            <a:pPr marL="355600" indent="-311150">
              <a:buNone/>
            </a:pPr>
            <a:r>
              <a:rPr lang="de-DE" sz="2400" b="1" dirty="0" smtClean="0">
                <a:sym typeface="Wingdings" panose="05000000000000000000" pitchFamily="2" charset="2"/>
              </a:rPr>
              <a:t> So schaffen Sie Sicherheit und Vertrauen, als Basis eines Beziehungsangebotes, was Identifikation </a:t>
            </a:r>
            <a:r>
              <a:rPr lang="de-DE" sz="2400" b="1" dirty="0">
                <a:sym typeface="Wingdings" panose="05000000000000000000" pitchFamily="2" charset="2"/>
              </a:rPr>
              <a:t>und </a:t>
            </a:r>
            <a:r>
              <a:rPr lang="de-DE" sz="2400" b="1" dirty="0" smtClean="0">
                <a:sym typeface="Wingdings" panose="05000000000000000000" pitchFamily="2" charset="2"/>
              </a:rPr>
              <a:t>Veränderungen möglich macht. </a:t>
            </a:r>
            <a:endParaRPr lang="de-DE" sz="2400" b="1"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5081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mph" presetSubtype="0" fill="hold" nodeType="clickEffect">
                                  <p:stCondLst>
                                    <p:cond delay="0"/>
                                  </p:stCondLst>
                                  <p:iterate type="lt">
                                    <p:tmPct val="4000"/>
                                  </p:iterate>
                                  <p:childTnLst>
                                    <p:set>
                                      <p:cBhvr override="childStyle">
                                        <p:cTn id="34" dur="500" fill="hold"/>
                                        <p:tgtEl>
                                          <p:spTgt spid="3">
                                            <p:txEl>
                                              <p:pRg st="0" end="0"/>
                                            </p:txEl>
                                          </p:spTgt>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2" end="2"/>
                                            </p:txEl>
                                          </p:spTgt>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nodeType="clickEffect">
                                  <p:stCondLst>
                                    <p:cond delay="0"/>
                                  </p:stCondLst>
                                  <p:iterate type="lt">
                                    <p:tmPct val="4000"/>
                                  </p:iterate>
                                  <p:childTnLst>
                                    <p:set>
                                      <p:cBhvr override="childStyle">
                                        <p:cTn id="42"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131277" y="4018936"/>
            <a:ext cx="3824749" cy="1600200"/>
          </a:xfrm>
        </p:spPr>
        <p:txBody>
          <a:bodyPr/>
          <a:lstStyle/>
          <a:p>
            <a:r>
              <a:rPr lang="de-DE" dirty="0" err="1" smtClean="0"/>
              <a:t>KommunikationsStrategien</a:t>
            </a:r>
            <a:endParaRPr lang="de-DE" dirty="0"/>
          </a:p>
        </p:txBody>
      </p:sp>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793" y="1755673"/>
            <a:ext cx="4840262" cy="3723278"/>
          </a:xfrm>
        </p:spPr>
      </p:pic>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38915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professionelle pädagogische Interaktion</a:t>
            </a:r>
            <a:br>
              <a:rPr lang="de-DE" dirty="0" smtClean="0"/>
            </a:br>
            <a:r>
              <a:rPr lang="de-DE" dirty="0" smtClean="0"/>
              <a:t>(vs. Alltagskommunikation)</a:t>
            </a:r>
            <a:endParaRPr lang="de-DE" dirty="0"/>
          </a:p>
        </p:txBody>
      </p:sp>
      <p:sp>
        <p:nvSpPr>
          <p:cNvPr id="3" name="Inhaltsplatzhalter 2"/>
          <p:cNvSpPr>
            <a:spLocks noGrp="1"/>
          </p:cNvSpPr>
          <p:nvPr>
            <p:ph idx="1"/>
          </p:nvPr>
        </p:nvSpPr>
        <p:spPr>
          <a:xfrm>
            <a:off x="1295399" y="1828800"/>
            <a:ext cx="10247671" cy="4114800"/>
          </a:xfrm>
        </p:spPr>
        <p:txBody>
          <a:bodyPr>
            <a:normAutofit fontScale="92500" lnSpcReduction="20000"/>
          </a:bodyPr>
          <a:lstStyle/>
          <a:p>
            <a:pPr>
              <a:lnSpc>
                <a:spcPct val="150000"/>
              </a:lnSpc>
            </a:pPr>
            <a:r>
              <a:rPr lang="de-DE" sz="2400" dirty="0" smtClean="0"/>
              <a:t>Der Interaktionspartner ist nicht für die Regulation eigener Gefühle zuständig</a:t>
            </a:r>
            <a:endParaRPr lang="de-DE" sz="2400" dirty="0"/>
          </a:p>
          <a:p>
            <a:pPr>
              <a:lnSpc>
                <a:spcPct val="150000"/>
              </a:lnSpc>
            </a:pPr>
            <a:r>
              <a:rPr lang="de-DE" sz="2400" dirty="0" smtClean="0"/>
              <a:t>Negative Gefühle müssen ertragen werden, um erlebbar zu werden (und damit der Veränderung zugänglich zu sein)</a:t>
            </a:r>
          </a:p>
          <a:p>
            <a:pPr>
              <a:lnSpc>
                <a:spcPct val="150000"/>
              </a:lnSpc>
            </a:pPr>
            <a:r>
              <a:rPr lang="de-DE" sz="2400" dirty="0" smtClean="0"/>
              <a:t>Interpretation/Deutungen über die Motive und früheren Erfahrungen sind nicht angebracht</a:t>
            </a:r>
          </a:p>
          <a:p>
            <a:pPr>
              <a:lnSpc>
                <a:spcPct val="150000"/>
              </a:lnSpc>
            </a:pPr>
            <a:r>
              <a:rPr lang="de-DE" sz="2400" dirty="0" smtClean="0"/>
              <a:t>Keine „ungefilterten“ Aussagen</a:t>
            </a:r>
          </a:p>
          <a:p>
            <a:pPr>
              <a:lnSpc>
                <a:spcPct val="150000"/>
              </a:lnSpc>
            </a:pPr>
            <a:r>
              <a:rPr lang="de-DE" sz="2400" dirty="0" smtClean="0"/>
              <a:t>Dauerhafte Bezogenheit auf Entwicklungsförderung</a:t>
            </a:r>
            <a:endParaRPr lang="de-DE" sz="2400"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5098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62997" y="121155"/>
            <a:ext cx="8693521" cy="990600"/>
          </a:xfrm>
        </p:spPr>
        <p:txBody>
          <a:bodyPr>
            <a:normAutofit/>
          </a:bodyPr>
          <a:lstStyle/>
          <a:p>
            <a:pPr marL="609600" indent="-609600"/>
            <a:r>
              <a:rPr lang="de-DE" dirty="0" smtClean="0"/>
              <a:t>Ein förderliches Beziehungsangebot </a:t>
            </a:r>
            <a:endParaRPr lang="de-DE" sz="2400" dirty="0">
              <a:solidFill>
                <a:schemeClr val="tx1"/>
              </a:solidFill>
              <a:latin typeface="+mn-lt"/>
              <a:ea typeface="+mn-ea"/>
              <a:cs typeface="+mn-cs"/>
            </a:endParaRPr>
          </a:p>
        </p:txBody>
      </p:sp>
      <p:sp>
        <p:nvSpPr>
          <p:cNvPr id="30724" name="Rectangle 3"/>
          <p:cNvSpPr>
            <a:spLocks noGrp="1" noChangeArrowheads="1"/>
          </p:cNvSpPr>
          <p:nvPr>
            <p:ph sz="quarter" idx="1"/>
          </p:nvPr>
        </p:nvSpPr>
        <p:spPr>
          <a:xfrm>
            <a:off x="1162997" y="1343767"/>
            <a:ext cx="11029003" cy="5041900"/>
          </a:xfrm>
        </p:spPr>
        <p:txBody>
          <a:bodyPr>
            <a:normAutofit/>
          </a:bodyPr>
          <a:lstStyle/>
          <a:p>
            <a:r>
              <a:rPr lang="de-DE" sz="2400" dirty="0"/>
              <a:t>Der Fokus der </a:t>
            </a:r>
            <a:r>
              <a:rPr lang="de-DE" sz="2400" dirty="0" smtClean="0"/>
              <a:t>pädagogischen Arbeit </a:t>
            </a:r>
            <a:r>
              <a:rPr lang="de-DE" sz="2400" dirty="0"/>
              <a:t>liegt auf der Veränderung zukünftigen Handelns, insbesondere in sozialen Konfliktsituationen</a:t>
            </a:r>
          </a:p>
          <a:p>
            <a:r>
              <a:rPr lang="de-DE" sz="2400" dirty="0"/>
              <a:t>Es soll eine korrigierende Beziehungserfahrung in einem geschützten, haltgebenden Rahmen angeboten werden</a:t>
            </a:r>
          </a:p>
          <a:p>
            <a:r>
              <a:rPr lang="de-DE" sz="2400" dirty="0"/>
              <a:t>Die Einstellungen, Erfahrungen, Erlebnisse, </a:t>
            </a:r>
            <a:r>
              <a:rPr lang="de-DE" sz="2400" dirty="0" smtClean="0"/>
              <a:t>sollten gleichsam </a:t>
            </a:r>
            <a:r>
              <a:rPr lang="de-DE" sz="2400" dirty="0"/>
              <a:t>zwischen die </a:t>
            </a:r>
            <a:r>
              <a:rPr lang="de-DE" sz="2400" dirty="0" smtClean="0"/>
              <a:t>Lehrerin/den Lehrer und </a:t>
            </a:r>
            <a:r>
              <a:rPr lang="de-DE" sz="2400" dirty="0"/>
              <a:t>den </a:t>
            </a:r>
            <a:r>
              <a:rPr lang="de-DE" sz="2400" dirty="0" smtClean="0"/>
              <a:t>Schüler/die Schülerin gelegt </a:t>
            </a:r>
            <a:r>
              <a:rPr lang="de-DE" sz="2400" dirty="0"/>
              <a:t>und gemeinsam </a:t>
            </a:r>
            <a:r>
              <a:rPr lang="de-DE" sz="2400" dirty="0" smtClean="0"/>
              <a:t>betrachtet werden</a:t>
            </a:r>
            <a:endParaRPr lang="de-DE" sz="2400" dirty="0"/>
          </a:p>
          <a:p>
            <a:r>
              <a:rPr lang="de-DE" sz="2400" dirty="0"/>
              <a:t>Die </a:t>
            </a:r>
            <a:r>
              <a:rPr lang="de-DE" sz="2400" dirty="0" smtClean="0"/>
              <a:t>von den Schüler(</a:t>
            </a:r>
            <a:r>
              <a:rPr lang="de-DE" sz="2400" dirty="0" err="1" smtClean="0"/>
              <a:t>inn</a:t>
            </a:r>
            <a:r>
              <a:rPr lang="de-DE" sz="2400" dirty="0" smtClean="0"/>
              <a:t>)en deutlich </a:t>
            </a:r>
            <a:r>
              <a:rPr lang="de-DE" sz="2400" dirty="0"/>
              <a:t>gemachten Einschränkungen </a:t>
            </a:r>
            <a:r>
              <a:rPr lang="de-DE" sz="2400" dirty="0" smtClean="0"/>
              <a:t>müssen im Vordergrund stehen</a:t>
            </a:r>
          </a:p>
          <a:p>
            <a:r>
              <a:rPr lang="de-DE" sz="2400" dirty="0" smtClean="0"/>
              <a:t>Der /die Schüler/in wird als Fachmann für sein/ihr Leben anerkannt</a:t>
            </a:r>
            <a:endParaRPr lang="de-DE" sz="2400" dirty="0"/>
          </a:p>
          <a:p>
            <a:r>
              <a:rPr lang="de-DE" sz="2400" dirty="0"/>
              <a:t>Funktionale Bewältigungsstrategien </a:t>
            </a:r>
            <a:r>
              <a:rPr lang="de-DE" sz="2400" dirty="0" smtClean="0"/>
              <a:t>sollten gestützt werden</a:t>
            </a:r>
            <a:endParaRPr lang="de-DE" sz="2400" dirty="0"/>
          </a:p>
        </p:txBody>
      </p: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001281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1073962" y="505296"/>
            <a:ext cx="8352928" cy="720080"/>
          </a:xfrm>
        </p:spPr>
        <p:txBody>
          <a:bodyPr>
            <a:noAutofit/>
          </a:bodyPr>
          <a:lstStyle/>
          <a:p>
            <a:pPr eaLnBrk="1" hangingPunct="1"/>
            <a:r>
              <a:rPr lang="de-DE" sz="3000" dirty="0"/>
              <a:t>Der gemeinsame Bezug auf das Dritte</a:t>
            </a:r>
          </a:p>
        </p:txBody>
      </p:sp>
      <p:sp>
        <p:nvSpPr>
          <p:cNvPr id="8" name="Line 7"/>
          <p:cNvSpPr>
            <a:spLocks noChangeShapeType="1"/>
          </p:cNvSpPr>
          <p:nvPr/>
        </p:nvSpPr>
        <p:spPr bwMode="auto">
          <a:xfrm>
            <a:off x="2223639" y="4919315"/>
            <a:ext cx="4464050" cy="0"/>
          </a:xfrm>
          <a:prstGeom prst="line">
            <a:avLst/>
          </a:prstGeom>
          <a:noFill/>
          <a:ln w="38100">
            <a:solidFill>
              <a:srgbClr val="FF9900"/>
            </a:solidFill>
            <a:round/>
            <a:headEnd/>
            <a:tailEnd/>
          </a:ln>
        </p:spPr>
        <p:txBody>
          <a:bodyPr/>
          <a:lstStyle/>
          <a:p>
            <a:endParaRPr lang="de-DE"/>
          </a:p>
        </p:txBody>
      </p:sp>
      <p:sp>
        <p:nvSpPr>
          <p:cNvPr id="4" name="AutoShape 3"/>
          <p:cNvSpPr>
            <a:spLocks noChangeArrowheads="1"/>
          </p:cNvSpPr>
          <p:nvPr/>
        </p:nvSpPr>
        <p:spPr bwMode="auto">
          <a:xfrm>
            <a:off x="2223639" y="2038002"/>
            <a:ext cx="4465638" cy="2881313"/>
          </a:xfrm>
          <a:prstGeom prst="triangle">
            <a:avLst>
              <a:gd name="adj" fmla="val 50000"/>
            </a:avLst>
          </a:prstGeom>
          <a:noFill/>
          <a:ln w="57150">
            <a:solidFill>
              <a:srgbClr val="FF9900"/>
            </a:solidFill>
            <a:miter lim="800000"/>
            <a:headEnd/>
            <a:tailEnd/>
          </a:ln>
        </p:spPr>
        <p:txBody>
          <a:bodyPr wrap="none" anchor="ctr"/>
          <a:lstStyle/>
          <a:p>
            <a:endParaRPr lang="de-DE"/>
          </a:p>
        </p:txBody>
      </p:sp>
      <p:sp>
        <p:nvSpPr>
          <p:cNvPr id="9" name="Textfeld 8"/>
          <p:cNvSpPr txBox="1"/>
          <p:nvPr/>
        </p:nvSpPr>
        <p:spPr>
          <a:xfrm>
            <a:off x="783479" y="5062337"/>
            <a:ext cx="2880320" cy="369332"/>
          </a:xfrm>
          <a:prstGeom prst="rect">
            <a:avLst/>
          </a:prstGeom>
          <a:noFill/>
        </p:spPr>
        <p:txBody>
          <a:bodyPr wrap="square" rtlCol="0">
            <a:spAutoFit/>
          </a:bodyPr>
          <a:lstStyle/>
          <a:p>
            <a:pPr algn="ctr"/>
            <a:r>
              <a:rPr lang="de-DE" b="1" dirty="0" smtClean="0">
                <a:solidFill>
                  <a:srgbClr val="FF6600"/>
                </a:solidFill>
              </a:rPr>
              <a:t>Lehrer(in)</a:t>
            </a:r>
            <a:endParaRPr lang="de-DE" b="1" dirty="0">
              <a:solidFill>
                <a:srgbClr val="FF6600"/>
              </a:solidFill>
            </a:endParaRPr>
          </a:p>
        </p:txBody>
      </p:sp>
      <p:sp>
        <p:nvSpPr>
          <p:cNvPr id="10" name="Textfeld 9"/>
          <p:cNvSpPr txBox="1"/>
          <p:nvPr/>
        </p:nvSpPr>
        <p:spPr>
          <a:xfrm>
            <a:off x="5317824" y="5062337"/>
            <a:ext cx="2880320" cy="369332"/>
          </a:xfrm>
          <a:prstGeom prst="rect">
            <a:avLst/>
          </a:prstGeom>
          <a:noFill/>
        </p:spPr>
        <p:txBody>
          <a:bodyPr wrap="square" rtlCol="0">
            <a:spAutoFit/>
          </a:bodyPr>
          <a:lstStyle/>
          <a:p>
            <a:pPr algn="ctr"/>
            <a:r>
              <a:rPr lang="de-DE" b="1" dirty="0" smtClean="0">
                <a:solidFill>
                  <a:srgbClr val="FF6600"/>
                </a:solidFill>
              </a:rPr>
              <a:t>Schüler(in)</a:t>
            </a:r>
            <a:endParaRPr lang="de-DE" b="1" dirty="0">
              <a:solidFill>
                <a:srgbClr val="FF6600"/>
              </a:solidFill>
            </a:endParaRPr>
          </a:p>
        </p:txBody>
      </p:sp>
      <p:sp>
        <p:nvSpPr>
          <p:cNvPr id="11" name="Textfeld 10"/>
          <p:cNvSpPr txBox="1"/>
          <p:nvPr/>
        </p:nvSpPr>
        <p:spPr>
          <a:xfrm>
            <a:off x="3015504" y="1391671"/>
            <a:ext cx="2880320" cy="646331"/>
          </a:xfrm>
          <a:prstGeom prst="rect">
            <a:avLst/>
          </a:prstGeom>
          <a:noFill/>
        </p:spPr>
        <p:txBody>
          <a:bodyPr wrap="square" rtlCol="0">
            <a:spAutoFit/>
          </a:bodyPr>
          <a:lstStyle/>
          <a:p>
            <a:pPr algn="ctr"/>
            <a:r>
              <a:rPr lang="de-DE" b="1" dirty="0">
                <a:solidFill>
                  <a:srgbClr val="FF6600"/>
                </a:solidFill>
              </a:rPr>
              <a:t>gemeinsame </a:t>
            </a:r>
            <a:r>
              <a:rPr lang="de-DE" b="1" dirty="0" smtClean="0">
                <a:solidFill>
                  <a:srgbClr val="FF6600"/>
                </a:solidFill>
              </a:rPr>
              <a:t>Arbeit</a:t>
            </a:r>
          </a:p>
          <a:p>
            <a:pPr algn="ctr"/>
            <a:r>
              <a:rPr lang="de-DE" b="1" dirty="0" smtClean="0">
                <a:solidFill>
                  <a:srgbClr val="FF6600"/>
                </a:solidFill>
              </a:rPr>
              <a:t>gemeinsames Problem</a:t>
            </a:r>
            <a:endParaRPr lang="de-DE" b="1" dirty="0">
              <a:solidFill>
                <a:srgbClr val="FF6600"/>
              </a:solidFill>
            </a:endParaRPr>
          </a:p>
        </p:txBody>
      </p: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12041575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
          <p:cNvSpPr>
            <a:spLocks noChangeArrowheads="1"/>
          </p:cNvSpPr>
          <p:nvPr/>
        </p:nvSpPr>
        <p:spPr bwMode="auto">
          <a:xfrm>
            <a:off x="1837244" y="2059854"/>
            <a:ext cx="4465638" cy="2881313"/>
          </a:xfrm>
          <a:prstGeom prst="triangle">
            <a:avLst>
              <a:gd name="adj" fmla="val 50000"/>
            </a:avLst>
          </a:prstGeom>
          <a:noFill/>
          <a:ln w="57150">
            <a:solidFill>
              <a:srgbClr val="FF9900"/>
            </a:solidFill>
            <a:miter lim="800000"/>
            <a:headEnd/>
            <a:tailEnd/>
          </a:ln>
        </p:spPr>
        <p:txBody>
          <a:bodyPr wrap="none" anchor="ctr"/>
          <a:lstStyle/>
          <a:p>
            <a:endParaRPr lang="de-DE"/>
          </a:p>
        </p:txBody>
      </p:sp>
      <p:sp>
        <p:nvSpPr>
          <p:cNvPr id="36866" name="Titel 1"/>
          <p:cNvSpPr>
            <a:spLocks noGrp="1"/>
          </p:cNvSpPr>
          <p:nvPr>
            <p:ph type="title"/>
          </p:nvPr>
        </p:nvSpPr>
        <p:spPr>
          <a:xfrm>
            <a:off x="1073962" y="505296"/>
            <a:ext cx="8352928" cy="720080"/>
          </a:xfrm>
        </p:spPr>
        <p:txBody>
          <a:bodyPr>
            <a:noAutofit/>
          </a:bodyPr>
          <a:lstStyle/>
          <a:p>
            <a:pPr eaLnBrk="1" hangingPunct="1"/>
            <a:r>
              <a:rPr lang="de-DE" sz="3000" dirty="0"/>
              <a:t>Der gemeinsame Bezug auf das Dritte</a:t>
            </a:r>
          </a:p>
        </p:txBody>
      </p:sp>
      <p:sp>
        <p:nvSpPr>
          <p:cNvPr id="8" name="Line 7"/>
          <p:cNvSpPr>
            <a:spLocks noChangeShapeType="1"/>
          </p:cNvSpPr>
          <p:nvPr/>
        </p:nvSpPr>
        <p:spPr bwMode="auto">
          <a:xfrm>
            <a:off x="1837244" y="4953740"/>
            <a:ext cx="4435023" cy="0"/>
          </a:xfrm>
          <a:prstGeom prst="line">
            <a:avLst/>
          </a:prstGeom>
          <a:noFill/>
          <a:ln w="38100">
            <a:solidFill>
              <a:srgbClr val="FF9900"/>
            </a:solidFill>
            <a:round/>
            <a:headEnd/>
            <a:tailEnd/>
          </a:ln>
        </p:spPr>
        <p:txBody>
          <a:bodyPr/>
          <a:lstStyle/>
          <a:p>
            <a:endParaRPr lang="de-DE"/>
          </a:p>
        </p:txBody>
      </p:sp>
      <p:sp>
        <p:nvSpPr>
          <p:cNvPr id="9" name="Textfeld 8"/>
          <p:cNvSpPr txBox="1"/>
          <p:nvPr/>
        </p:nvSpPr>
        <p:spPr>
          <a:xfrm>
            <a:off x="670384" y="5060560"/>
            <a:ext cx="2357496" cy="369332"/>
          </a:xfrm>
          <a:prstGeom prst="rect">
            <a:avLst/>
          </a:prstGeom>
          <a:noFill/>
        </p:spPr>
        <p:txBody>
          <a:bodyPr wrap="square" rtlCol="0">
            <a:spAutoFit/>
          </a:bodyPr>
          <a:lstStyle/>
          <a:p>
            <a:pPr algn="ctr"/>
            <a:r>
              <a:rPr lang="de-DE" b="1" dirty="0" smtClean="0">
                <a:solidFill>
                  <a:srgbClr val="FF6600"/>
                </a:solidFill>
              </a:rPr>
              <a:t>Lehrer(in)</a:t>
            </a:r>
            <a:endParaRPr lang="de-DE" b="1" dirty="0">
              <a:solidFill>
                <a:srgbClr val="FF6600"/>
              </a:solidFill>
            </a:endParaRPr>
          </a:p>
        </p:txBody>
      </p:sp>
      <p:sp>
        <p:nvSpPr>
          <p:cNvPr id="10" name="Textfeld 9"/>
          <p:cNvSpPr txBox="1"/>
          <p:nvPr/>
        </p:nvSpPr>
        <p:spPr>
          <a:xfrm>
            <a:off x="5231458" y="5091468"/>
            <a:ext cx="2880320" cy="369332"/>
          </a:xfrm>
          <a:prstGeom prst="rect">
            <a:avLst/>
          </a:prstGeom>
          <a:noFill/>
        </p:spPr>
        <p:txBody>
          <a:bodyPr wrap="square" rtlCol="0">
            <a:spAutoFit/>
          </a:bodyPr>
          <a:lstStyle/>
          <a:p>
            <a:pPr algn="ctr"/>
            <a:r>
              <a:rPr lang="de-DE" b="1" dirty="0" smtClean="0">
                <a:solidFill>
                  <a:srgbClr val="FF6600"/>
                </a:solidFill>
              </a:rPr>
              <a:t>Schüler(in)</a:t>
            </a:r>
            <a:endParaRPr lang="de-DE" b="1" dirty="0">
              <a:solidFill>
                <a:srgbClr val="FF6600"/>
              </a:solidFill>
            </a:endParaRPr>
          </a:p>
        </p:txBody>
      </p:sp>
      <p:sp>
        <p:nvSpPr>
          <p:cNvPr id="11" name="Textfeld 10"/>
          <p:cNvSpPr txBox="1"/>
          <p:nvPr/>
        </p:nvSpPr>
        <p:spPr>
          <a:xfrm>
            <a:off x="2614595" y="1342153"/>
            <a:ext cx="2880320" cy="646331"/>
          </a:xfrm>
          <a:prstGeom prst="rect">
            <a:avLst/>
          </a:prstGeom>
          <a:noFill/>
        </p:spPr>
        <p:txBody>
          <a:bodyPr wrap="square" rtlCol="0">
            <a:spAutoFit/>
          </a:bodyPr>
          <a:lstStyle/>
          <a:p>
            <a:pPr algn="ctr"/>
            <a:r>
              <a:rPr lang="de-DE" b="1" dirty="0">
                <a:solidFill>
                  <a:srgbClr val="FF6600"/>
                </a:solidFill>
              </a:rPr>
              <a:t>gemeinsame </a:t>
            </a:r>
            <a:r>
              <a:rPr lang="de-DE" b="1" dirty="0" smtClean="0">
                <a:solidFill>
                  <a:srgbClr val="FF6600"/>
                </a:solidFill>
              </a:rPr>
              <a:t>Arbeit</a:t>
            </a:r>
          </a:p>
          <a:p>
            <a:pPr algn="ctr"/>
            <a:r>
              <a:rPr lang="de-DE" b="1" dirty="0" smtClean="0">
                <a:solidFill>
                  <a:srgbClr val="FF6600"/>
                </a:solidFill>
              </a:rPr>
              <a:t>gemeinsames Problem</a:t>
            </a:r>
            <a:endParaRPr lang="de-DE" b="1" dirty="0">
              <a:solidFill>
                <a:srgbClr val="FF6600"/>
              </a:solidFill>
            </a:endParaRPr>
          </a:p>
        </p:txBody>
      </p:sp>
      <p:cxnSp>
        <p:nvCxnSpPr>
          <p:cNvPr id="3" name="Gerade Verbindung mit Pfeil 2"/>
          <p:cNvCxnSpPr/>
          <p:nvPr/>
        </p:nvCxnSpPr>
        <p:spPr>
          <a:xfrm flipV="1">
            <a:off x="1849132" y="2059854"/>
            <a:ext cx="2202204" cy="2881312"/>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5" name="Textfeld 4"/>
          <p:cNvSpPr txBox="1"/>
          <p:nvPr/>
        </p:nvSpPr>
        <p:spPr>
          <a:xfrm>
            <a:off x="1073962" y="2555579"/>
            <a:ext cx="2054942" cy="1200329"/>
          </a:xfrm>
          <a:prstGeom prst="rect">
            <a:avLst/>
          </a:prstGeom>
          <a:noFill/>
        </p:spPr>
        <p:txBody>
          <a:bodyPr wrap="square" rtlCol="0">
            <a:spAutoFit/>
          </a:bodyPr>
          <a:lstStyle/>
          <a:p>
            <a:r>
              <a:rPr lang="de-DE" dirty="0"/>
              <a:t>Einstellungen</a:t>
            </a:r>
          </a:p>
          <a:p>
            <a:r>
              <a:rPr lang="de-DE" dirty="0"/>
              <a:t>Meinungen</a:t>
            </a:r>
          </a:p>
          <a:p>
            <a:r>
              <a:rPr lang="de-DE" dirty="0"/>
              <a:t>Gedanken</a:t>
            </a:r>
          </a:p>
          <a:p>
            <a:r>
              <a:rPr lang="de-DE" dirty="0"/>
              <a:t>Gefühle</a:t>
            </a:r>
          </a:p>
        </p:txBody>
      </p:sp>
      <p:cxnSp>
        <p:nvCxnSpPr>
          <p:cNvPr id="12" name="Gerade Verbindung mit Pfeil 11"/>
          <p:cNvCxnSpPr/>
          <p:nvPr/>
        </p:nvCxnSpPr>
        <p:spPr>
          <a:xfrm flipH="1" flipV="1">
            <a:off x="4058779" y="2045285"/>
            <a:ext cx="2233612" cy="2881313"/>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3" name="Textfeld 12"/>
          <p:cNvSpPr txBox="1"/>
          <p:nvPr/>
        </p:nvSpPr>
        <p:spPr>
          <a:xfrm>
            <a:off x="4922889" y="2537334"/>
            <a:ext cx="2054942" cy="1200329"/>
          </a:xfrm>
          <a:prstGeom prst="rect">
            <a:avLst/>
          </a:prstGeom>
          <a:noFill/>
        </p:spPr>
        <p:txBody>
          <a:bodyPr wrap="square" rtlCol="0">
            <a:spAutoFit/>
          </a:bodyPr>
          <a:lstStyle/>
          <a:p>
            <a:pPr algn="r"/>
            <a:r>
              <a:rPr lang="de-DE" dirty="0"/>
              <a:t>Einstellungen</a:t>
            </a:r>
          </a:p>
          <a:p>
            <a:pPr algn="r"/>
            <a:r>
              <a:rPr lang="de-DE" dirty="0"/>
              <a:t>Meinungen</a:t>
            </a:r>
          </a:p>
          <a:p>
            <a:pPr algn="r"/>
            <a:r>
              <a:rPr lang="de-DE" dirty="0" smtClean="0"/>
              <a:t>Gedanken</a:t>
            </a:r>
            <a:endParaRPr lang="de-DE" dirty="0"/>
          </a:p>
          <a:p>
            <a:pPr algn="r"/>
            <a:r>
              <a:rPr lang="de-DE" dirty="0" smtClean="0"/>
              <a:t>Gefühle</a:t>
            </a:r>
            <a:endParaRPr lang="de-DE" dirty="0"/>
          </a:p>
        </p:txBody>
      </p:sp>
      <p:sp>
        <p:nvSpPr>
          <p:cNvPr id="19" name="Textfeld 18"/>
          <p:cNvSpPr txBox="1"/>
          <p:nvPr/>
        </p:nvSpPr>
        <p:spPr>
          <a:xfrm>
            <a:off x="3035347" y="5034746"/>
            <a:ext cx="2046863" cy="369332"/>
          </a:xfrm>
          <a:prstGeom prst="rect">
            <a:avLst/>
          </a:prstGeom>
          <a:noFill/>
        </p:spPr>
        <p:txBody>
          <a:bodyPr wrap="square" rtlCol="0">
            <a:spAutoFit/>
          </a:bodyPr>
          <a:lstStyle/>
          <a:p>
            <a:pPr algn="ctr"/>
            <a:r>
              <a:rPr lang="de-DE" dirty="0" smtClean="0"/>
              <a:t>Beziehung</a:t>
            </a:r>
            <a:endParaRPr lang="de-DE" dirty="0"/>
          </a:p>
        </p:txBody>
      </p: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9549912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137615"/>
            <a:ext cx="9601200" cy="1143000"/>
          </a:xfrm>
        </p:spPr>
        <p:txBody>
          <a:bodyPr/>
          <a:lstStyle/>
          <a:p>
            <a:r>
              <a:rPr lang="de-DE" dirty="0"/>
              <a:t>Inhalte</a:t>
            </a:r>
            <a:r>
              <a:rPr lang="de-DE" dirty="0" smtClean="0"/>
              <a:t> des Fortbildungstages</a:t>
            </a:r>
            <a:endParaRPr lang="de-DE" dirty="0"/>
          </a:p>
        </p:txBody>
      </p:sp>
      <p:sp>
        <p:nvSpPr>
          <p:cNvPr id="3" name="Inhaltsplatzhalter 2"/>
          <p:cNvSpPr>
            <a:spLocks noGrp="1"/>
          </p:cNvSpPr>
          <p:nvPr>
            <p:ph idx="1"/>
          </p:nvPr>
        </p:nvSpPr>
        <p:spPr>
          <a:xfrm>
            <a:off x="1295400" y="1214651"/>
            <a:ext cx="9601200" cy="5063319"/>
          </a:xfrm>
        </p:spPr>
        <p:txBody>
          <a:bodyPr>
            <a:normAutofit/>
          </a:bodyPr>
          <a:lstStyle/>
          <a:p>
            <a:pPr marL="45720" indent="0">
              <a:buNone/>
            </a:pPr>
            <a:r>
              <a:rPr lang="de-DE" dirty="0" smtClean="0">
                <a:solidFill>
                  <a:schemeClr val="accent1"/>
                </a:solidFill>
              </a:rPr>
              <a:t>Die Ausgangslage</a:t>
            </a:r>
          </a:p>
          <a:p>
            <a:pPr>
              <a:buFontTx/>
              <a:buChar char="-"/>
            </a:pPr>
            <a:r>
              <a:rPr lang="de-DE" dirty="0" smtClean="0"/>
              <a:t>Frühe Erfahrungen und Affektentwicklung</a:t>
            </a:r>
          </a:p>
          <a:p>
            <a:pPr>
              <a:buFontTx/>
              <a:buChar char="-"/>
            </a:pPr>
            <a:r>
              <a:rPr lang="de-DE" dirty="0" smtClean="0"/>
              <a:t>Folgen von ungünstigen frühen Interaktionen </a:t>
            </a:r>
          </a:p>
          <a:p>
            <a:pPr>
              <a:buFontTx/>
              <a:buChar char="-"/>
            </a:pPr>
            <a:r>
              <a:rPr lang="de-DE" dirty="0" smtClean="0"/>
              <a:t>Möglichkeiten der Veränderung</a:t>
            </a:r>
          </a:p>
          <a:p>
            <a:pPr marL="45720" indent="0">
              <a:buNone/>
            </a:pPr>
            <a:r>
              <a:rPr lang="de-DE" dirty="0" smtClean="0">
                <a:solidFill>
                  <a:schemeClr val="accent1"/>
                </a:solidFill>
              </a:rPr>
              <a:t>Beziehungsangebot und haltgebender Rahmen</a:t>
            </a:r>
          </a:p>
          <a:p>
            <a:pPr>
              <a:buFontTx/>
              <a:buChar char="-"/>
            </a:pPr>
            <a:r>
              <a:rPr lang="de-DE" dirty="0" smtClean="0"/>
              <a:t>Der Rahmen (in sozialen Situationen)</a:t>
            </a:r>
            <a:endParaRPr lang="de-DE" dirty="0"/>
          </a:p>
          <a:p>
            <a:pPr>
              <a:buFontTx/>
              <a:buChar char="-"/>
            </a:pPr>
            <a:r>
              <a:rPr lang="de-DE" dirty="0" smtClean="0"/>
              <a:t>Gestaltung </a:t>
            </a:r>
            <a:r>
              <a:rPr lang="de-DE" dirty="0"/>
              <a:t>der </a:t>
            </a:r>
            <a:r>
              <a:rPr lang="de-DE" dirty="0" smtClean="0"/>
              <a:t>Beziehung</a:t>
            </a:r>
            <a:endParaRPr lang="de-DE" dirty="0"/>
          </a:p>
          <a:p>
            <a:pPr marL="45720" indent="0">
              <a:buNone/>
            </a:pPr>
            <a:r>
              <a:rPr lang="de-DE" dirty="0" smtClean="0">
                <a:solidFill>
                  <a:schemeClr val="accent1"/>
                </a:solidFill>
              </a:rPr>
              <a:t>Kommunikationsstrategien</a:t>
            </a:r>
            <a:endParaRPr lang="de-DE" dirty="0" smtClean="0"/>
          </a:p>
          <a:p>
            <a:pPr>
              <a:buFontTx/>
              <a:buChar char="-"/>
            </a:pPr>
            <a:r>
              <a:rPr lang="de-DE" dirty="0" smtClean="0"/>
              <a:t>Hinweise für die Praxis </a:t>
            </a:r>
          </a:p>
          <a:p>
            <a:pPr>
              <a:buFontTx/>
              <a:buChar char="-"/>
            </a:pPr>
            <a:r>
              <a:rPr lang="de-DE" dirty="0" smtClean="0"/>
              <a:t>Bezogenheit auf das Dritte (Triangulierung)</a:t>
            </a:r>
          </a:p>
          <a:p>
            <a:pPr marL="45720" indent="0">
              <a:buNone/>
            </a:pPr>
            <a:endParaRPr lang="de-DE" dirty="0" smtClean="0"/>
          </a:p>
          <a:p>
            <a:pPr marL="45720" indent="0">
              <a:buNone/>
            </a:pPr>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364157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
          <p:cNvSpPr>
            <a:spLocks noChangeArrowheads="1"/>
          </p:cNvSpPr>
          <p:nvPr/>
        </p:nvSpPr>
        <p:spPr bwMode="auto">
          <a:xfrm>
            <a:off x="1929536" y="2081982"/>
            <a:ext cx="4465638" cy="2881313"/>
          </a:xfrm>
          <a:prstGeom prst="triangle">
            <a:avLst>
              <a:gd name="adj" fmla="val 50000"/>
            </a:avLst>
          </a:prstGeom>
          <a:noFill/>
          <a:ln w="57150">
            <a:solidFill>
              <a:srgbClr val="FF9900"/>
            </a:solidFill>
            <a:miter lim="800000"/>
            <a:headEnd/>
            <a:tailEnd/>
          </a:ln>
        </p:spPr>
        <p:txBody>
          <a:bodyPr wrap="none" anchor="ctr"/>
          <a:lstStyle/>
          <a:p>
            <a:endParaRPr lang="de-DE"/>
          </a:p>
        </p:txBody>
      </p:sp>
      <p:sp>
        <p:nvSpPr>
          <p:cNvPr id="36866" name="Titel 1"/>
          <p:cNvSpPr>
            <a:spLocks noGrp="1"/>
          </p:cNvSpPr>
          <p:nvPr>
            <p:ph type="title"/>
          </p:nvPr>
        </p:nvSpPr>
        <p:spPr>
          <a:xfrm>
            <a:off x="1073962" y="505296"/>
            <a:ext cx="8352928" cy="720080"/>
          </a:xfrm>
        </p:spPr>
        <p:txBody>
          <a:bodyPr>
            <a:noAutofit/>
          </a:bodyPr>
          <a:lstStyle/>
          <a:p>
            <a:pPr eaLnBrk="1" hangingPunct="1"/>
            <a:r>
              <a:rPr lang="de-DE" sz="3000" dirty="0"/>
              <a:t>Der gemeinsame Bezug auf das Dritte</a:t>
            </a:r>
          </a:p>
        </p:txBody>
      </p:sp>
      <p:sp>
        <p:nvSpPr>
          <p:cNvPr id="9" name="Textfeld 8"/>
          <p:cNvSpPr txBox="1"/>
          <p:nvPr/>
        </p:nvSpPr>
        <p:spPr>
          <a:xfrm>
            <a:off x="742306" y="4981128"/>
            <a:ext cx="2880320" cy="369332"/>
          </a:xfrm>
          <a:prstGeom prst="rect">
            <a:avLst/>
          </a:prstGeom>
          <a:noFill/>
        </p:spPr>
        <p:txBody>
          <a:bodyPr wrap="square" rtlCol="0">
            <a:spAutoFit/>
          </a:bodyPr>
          <a:lstStyle/>
          <a:p>
            <a:pPr algn="ctr"/>
            <a:r>
              <a:rPr lang="de-DE" b="1" dirty="0" smtClean="0">
                <a:solidFill>
                  <a:srgbClr val="FF6600"/>
                </a:solidFill>
              </a:rPr>
              <a:t>Lehrer(in)</a:t>
            </a:r>
            <a:endParaRPr lang="de-DE" b="1" dirty="0">
              <a:solidFill>
                <a:srgbClr val="FF6600"/>
              </a:solidFill>
            </a:endParaRPr>
          </a:p>
        </p:txBody>
      </p:sp>
      <p:sp>
        <p:nvSpPr>
          <p:cNvPr id="10" name="Textfeld 9"/>
          <p:cNvSpPr txBox="1"/>
          <p:nvPr/>
        </p:nvSpPr>
        <p:spPr>
          <a:xfrm>
            <a:off x="4659062" y="5044565"/>
            <a:ext cx="2880320" cy="369332"/>
          </a:xfrm>
          <a:prstGeom prst="rect">
            <a:avLst/>
          </a:prstGeom>
          <a:noFill/>
        </p:spPr>
        <p:txBody>
          <a:bodyPr wrap="square" rtlCol="0">
            <a:spAutoFit/>
          </a:bodyPr>
          <a:lstStyle/>
          <a:p>
            <a:pPr algn="ctr"/>
            <a:r>
              <a:rPr lang="de-DE" b="1" dirty="0" smtClean="0">
                <a:solidFill>
                  <a:srgbClr val="FF6600"/>
                </a:solidFill>
              </a:rPr>
              <a:t>Schüler(in)</a:t>
            </a:r>
            <a:endParaRPr lang="de-DE" b="1" dirty="0">
              <a:solidFill>
                <a:srgbClr val="FF6600"/>
              </a:solidFill>
            </a:endParaRPr>
          </a:p>
        </p:txBody>
      </p:sp>
      <p:sp>
        <p:nvSpPr>
          <p:cNvPr id="11" name="Textfeld 10"/>
          <p:cNvSpPr txBox="1"/>
          <p:nvPr/>
        </p:nvSpPr>
        <p:spPr>
          <a:xfrm>
            <a:off x="2768109" y="1322766"/>
            <a:ext cx="2880320" cy="646331"/>
          </a:xfrm>
          <a:prstGeom prst="rect">
            <a:avLst/>
          </a:prstGeom>
          <a:noFill/>
        </p:spPr>
        <p:txBody>
          <a:bodyPr wrap="square" rtlCol="0">
            <a:spAutoFit/>
          </a:bodyPr>
          <a:lstStyle/>
          <a:p>
            <a:pPr algn="ctr"/>
            <a:r>
              <a:rPr lang="de-DE" b="1" dirty="0">
                <a:solidFill>
                  <a:srgbClr val="FF6600"/>
                </a:solidFill>
              </a:rPr>
              <a:t>gemeinsame </a:t>
            </a:r>
            <a:r>
              <a:rPr lang="de-DE" b="1" dirty="0" smtClean="0">
                <a:solidFill>
                  <a:srgbClr val="FF6600"/>
                </a:solidFill>
              </a:rPr>
              <a:t>Arbeit</a:t>
            </a:r>
          </a:p>
          <a:p>
            <a:pPr algn="ctr"/>
            <a:r>
              <a:rPr lang="de-DE" b="1" dirty="0" smtClean="0">
                <a:solidFill>
                  <a:srgbClr val="FF6600"/>
                </a:solidFill>
              </a:rPr>
              <a:t>gemeinsames Problem</a:t>
            </a:r>
            <a:endParaRPr lang="de-DE" b="1" dirty="0">
              <a:solidFill>
                <a:srgbClr val="FF6600"/>
              </a:solidFill>
            </a:endParaRPr>
          </a:p>
        </p:txBody>
      </p:sp>
      <p:cxnSp>
        <p:nvCxnSpPr>
          <p:cNvPr id="3" name="Gerade Verbindung mit Pfeil 2"/>
          <p:cNvCxnSpPr>
            <a:stCxn id="18" idx="0"/>
            <a:endCxn id="18" idx="2"/>
          </p:cNvCxnSpPr>
          <p:nvPr/>
        </p:nvCxnSpPr>
        <p:spPr>
          <a:xfrm flipH="1">
            <a:off x="1929536" y="2081982"/>
            <a:ext cx="2232819" cy="2881313"/>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5" name="Textfeld 4"/>
          <p:cNvSpPr txBox="1"/>
          <p:nvPr/>
        </p:nvSpPr>
        <p:spPr>
          <a:xfrm>
            <a:off x="1073962" y="2477729"/>
            <a:ext cx="2054942" cy="1200329"/>
          </a:xfrm>
          <a:prstGeom prst="rect">
            <a:avLst/>
          </a:prstGeom>
          <a:noFill/>
        </p:spPr>
        <p:txBody>
          <a:bodyPr wrap="square" rtlCol="0">
            <a:spAutoFit/>
          </a:bodyPr>
          <a:lstStyle/>
          <a:p>
            <a:r>
              <a:rPr lang="de-DE" dirty="0" smtClean="0"/>
              <a:t>Verpflichtung zur Einhaltung von Rahmen &amp;</a:t>
            </a:r>
          </a:p>
          <a:p>
            <a:r>
              <a:rPr lang="de-DE" dirty="0" smtClean="0"/>
              <a:t>Regeln</a:t>
            </a:r>
            <a:endParaRPr lang="de-DE" dirty="0"/>
          </a:p>
        </p:txBody>
      </p:sp>
      <p:cxnSp>
        <p:nvCxnSpPr>
          <p:cNvPr id="12" name="Gerade Verbindung mit Pfeil 11"/>
          <p:cNvCxnSpPr/>
          <p:nvPr/>
        </p:nvCxnSpPr>
        <p:spPr>
          <a:xfrm>
            <a:off x="4133619" y="2075749"/>
            <a:ext cx="2233613" cy="2871198"/>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3" name="Textfeld 12"/>
          <p:cNvSpPr txBox="1"/>
          <p:nvPr/>
        </p:nvSpPr>
        <p:spPr>
          <a:xfrm>
            <a:off x="5373286" y="2339229"/>
            <a:ext cx="2054942" cy="1477328"/>
          </a:xfrm>
          <a:prstGeom prst="rect">
            <a:avLst/>
          </a:prstGeom>
          <a:noFill/>
        </p:spPr>
        <p:txBody>
          <a:bodyPr wrap="square" rtlCol="0">
            <a:spAutoFit/>
          </a:bodyPr>
          <a:lstStyle/>
          <a:p>
            <a:pPr algn="r"/>
            <a:r>
              <a:rPr lang="de-DE" dirty="0"/>
              <a:t>Verpflichtung zur Einhaltung </a:t>
            </a:r>
            <a:r>
              <a:rPr lang="de-DE" dirty="0" smtClean="0"/>
              <a:t>der vereinbarten Rahmen &amp;</a:t>
            </a:r>
          </a:p>
          <a:p>
            <a:pPr algn="r"/>
            <a:r>
              <a:rPr lang="de-DE" dirty="0" smtClean="0"/>
              <a:t>Regeln</a:t>
            </a:r>
            <a:endParaRPr lang="de-DE" dirty="0"/>
          </a:p>
        </p:txBody>
      </p:sp>
      <p:sp>
        <p:nvSpPr>
          <p:cNvPr id="16" name="Textfeld 15"/>
          <p:cNvSpPr txBox="1"/>
          <p:nvPr/>
        </p:nvSpPr>
        <p:spPr>
          <a:xfrm>
            <a:off x="3138923" y="5125835"/>
            <a:ext cx="2046863" cy="369332"/>
          </a:xfrm>
          <a:prstGeom prst="rect">
            <a:avLst/>
          </a:prstGeom>
          <a:noFill/>
        </p:spPr>
        <p:txBody>
          <a:bodyPr wrap="square" rtlCol="0">
            <a:spAutoFit/>
          </a:bodyPr>
          <a:lstStyle/>
          <a:p>
            <a:pPr algn="ctr"/>
            <a:r>
              <a:rPr lang="de-DE" dirty="0" smtClean="0"/>
              <a:t>Beziehung</a:t>
            </a:r>
            <a:endParaRPr lang="de-DE" dirty="0"/>
          </a:p>
        </p:txBody>
      </p: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33992647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982027" y="4508339"/>
            <a:ext cx="5827594" cy="1754326"/>
          </a:xfrm>
          <a:prstGeom prst="rect">
            <a:avLst/>
          </a:prstGeom>
          <a:noFill/>
        </p:spPr>
        <p:txBody>
          <a:bodyPr wrap="square" rtlCol="0">
            <a:spAutoFit/>
          </a:bodyPr>
          <a:lstStyle/>
          <a:p>
            <a:r>
              <a:rPr lang="de-DE" dirty="0" smtClean="0">
                <a:solidFill>
                  <a:srgbClr val="FF0000"/>
                </a:solidFill>
              </a:rPr>
              <a:t>Achtung:</a:t>
            </a:r>
          </a:p>
          <a:p>
            <a:endParaRPr lang="de-DE" dirty="0" smtClean="0">
              <a:solidFill>
                <a:srgbClr val="FF0000"/>
              </a:solidFill>
            </a:endParaRPr>
          </a:p>
          <a:p>
            <a:pPr marL="285750" indent="-285750">
              <a:buFont typeface="Arial" panose="020B0604020202020204" pitchFamily="34" charset="0"/>
              <a:buChar char="•"/>
            </a:pPr>
            <a:r>
              <a:rPr lang="de-DE" dirty="0" smtClean="0">
                <a:solidFill>
                  <a:srgbClr val="FF0000"/>
                </a:solidFill>
              </a:rPr>
              <a:t>Einwilligung </a:t>
            </a:r>
            <a:r>
              <a:rPr lang="de-DE" dirty="0">
                <a:solidFill>
                  <a:srgbClr val="FF0000"/>
                </a:solidFill>
              </a:rPr>
              <a:t>einholen</a:t>
            </a:r>
          </a:p>
          <a:p>
            <a:pPr marL="285750" indent="-285750">
              <a:buFont typeface="Arial" panose="020B0604020202020204" pitchFamily="34" charset="0"/>
              <a:buChar char="•"/>
            </a:pPr>
            <a:r>
              <a:rPr lang="de-DE" dirty="0">
                <a:solidFill>
                  <a:srgbClr val="FF0000"/>
                </a:solidFill>
              </a:rPr>
              <a:t>Toleranzgrenzen beachten</a:t>
            </a:r>
          </a:p>
          <a:p>
            <a:pPr marL="285750" indent="-285750">
              <a:buFont typeface="Arial" panose="020B0604020202020204" pitchFamily="34" charset="0"/>
              <a:buChar char="•"/>
            </a:pPr>
            <a:r>
              <a:rPr lang="de-DE" dirty="0">
                <a:solidFill>
                  <a:srgbClr val="FF0000"/>
                </a:solidFill>
              </a:rPr>
              <a:t>N</a:t>
            </a:r>
            <a:r>
              <a:rPr lang="de-DE" dirty="0" smtClean="0">
                <a:solidFill>
                  <a:srgbClr val="FF0000"/>
                </a:solidFill>
              </a:rPr>
              <a:t>ur entwicklungsförderliche Rückmeldungen</a:t>
            </a:r>
          </a:p>
          <a:p>
            <a:pPr marL="285750" indent="-285750">
              <a:buFont typeface="Arial" panose="020B0604020202020204" pitchFamily="34" charset="0"/>
              <a:buChar char="•"/>
            </a:pPr>
            <a:r>
              <a:rPr lang="de-DE" dirty="0" smtClean="0">
                <a:solidFill>
                  <a:srgbClr val="FF0000"/>
                </a:solidFill>
              </a:rPr>
              <a:t>Nur authentische Rückmeldungen</a:t>
            </a:r>
          </a:p>
        </p:txBody>
      </p:sp>
      <p:sp>
        <p:nvSpPr>
          <p:cNvPr id="36866" name="Titel 1"/>
          <p:cNvSpPr>
            <a:spLocks noGrp="1"/>
          </p:cNvSpPr>
          <p:nvPr>
            <p:ph type="title"/>
          </p:nvPr>
        </p:nvSpPr>
        <p:spPr>
          <a:xfrm>
            <a:off x="1073962" y="505296"/>
            <a:ext cx="8352928" cy="720080"/>
          </a:xfrm>
        </p:spPr>
        <p:txBody>
          <a:bodyPr>
            <a:noAutofit/>
          </a:bodyPr>
          <a:lstStyle/>
          <a:p>
            <a:pPr eaLnBrk="1" hangingPunct="1"/>
            <a:r>
              <a:rPr lang="de-DE" sz="3000" dirty="0"/>
              <a:t>Der gemeinsame Bezug auf das Dritte</a:t>
            </a:r>
          </a:p>
        </p:txBody>
      </p:sp>
      <p:sp>
        <p:nvSpPr>
          <p:cNvPr id="8" name="Line 7"/>
          <p:cNvSpPr>
            <a:spLocks noChangeShapeType="1"/>
          </p:cNvSpPr>
          <p:nvPr/>
        </p:nvSpPr>
        <p:spPr bwMode="auto">
          <a:xfrm>
            <a:off x="2223639" y="4919315"/>
            <a:ext cx="4464050" cy="0"/>
          </a:xfrm>
          <a:prstGeom prst="line">
            <a:avLst/>
          </a:prstGeom>
          <a:noFill/>
          <a:ln w="38100">
            <a:solidFill>
              <a:srgbClr val="FF9900"/>
            </a:solidFill>
            <a:round/>
            <a:headEnd/>
            <a:tailEnd/>
          </a:ln>
        </p:spPr>
        <p:txBody>
          <a:bodyPr/>
          <a:lstStyle/>
          <a:p>
            <a:endParaRPr lang="de-DE"/>
          </a:p>
        </p:txBody>
      </p:sp>
      <p:sp>
        <p:nvSpPr>
          <p:cNvPr id="4" name="AutoShape 3"/>
          <p:cNvSpPr>
            <a:spLocks noChangeArrowheads="1"/>
          </p:cNvSpPr>
          <p:nvPr/>
        </p:nvSpPr>
        <p:spPr bwMode="auto">
          <a:xfrm>
            <a:off x="2223639" y="2038002"/>
            <a:ext cx="4465638" cy="2881313"/>
          </a:xfrm>
          <a:prstGeom prst="triangle">
            <a:avLst>
              <a:gd name="adj" fmla="val 50000"/>
            </a:avLst>
          </a:prstGeom>
          <a:noFill/>
          <a:ln w="57150">
            <a:solidFill>
              <a:srgbClr val="FF9900"/>
            </a:solidFill>
            <a:miter lim="800000"/>
            <a:headEnd/>
            <a:tailEnd/>
          </a:ln>
        </p:spPr>
        <p:txBody>
          <a:bodyPr wrap="none" anchor="ctr"/>
          <a:lstStyle/>
          <a:p>
            <a:endParaRPr lang="de-DE"/>
          </a:p>
        </p:txBody>
      </p:sp>
      <p:sp>
        <p:nvSpPr>
          <p:cNvPr id="9" name="Textfeld 8"/>
          <p:cNvSpPr txBox="1"/>
          <p:nvPr/>
        </p:nvSpPr>
        <p:spPr>
          <a:xfrm>
            <a:off x="783479" y="5062337"/>
            <a:ext cx="2880320" cy="369332"/>
          </a:xfrm>
          <a:prstGeom prst="rect">
            <a:avLst/>
          </a:prstGeom>
          <a:noFill/>
        </p:spPr>
        <p:txBody>
          <a:bodyPr wrap="square" rtlCol="0">
            <a:spAutoFit/>
          </a:bodyPr>
          <a:lstStyle/>
          <a:p>
            <a:pPr algn="ctr"/>
            <a:r>
              <a:rPr lang="de-DE" b="1" dirty="0" smtClean="0">
                <a:solidFill>
                  <a:srgbClr val="FF6600"/>
                </a:solidFill>
              </a:rPr>
              <a:t>Lehrer(in)</a:t>
            </a:r>
            <a:endParaRPr lang="de-DE" b="1" dirty="0">
              <a:solidFill>
                <a:srgbClr val="FF6600"/>
              </a:solidFill>
            </a:endParaRPr>
          </a:p>
        </p:txBody>
      </p:sp>
      <p:sp>
        <p:nvSpPr>
          <p:cNvPr id="10" name="Textfeld 9"/>
          <p:cNvSpPr txBox="1"/>
          <p:nvPr/>
        </p:nvSpPr>
        <p:spPr>
          <a:xfrm>
            <a:off x="5317824" y="5062337"/>
            <a:ext cx="2880320" cy="369332"/>
          </a:xfrm>
          <a:prstGeom prst="rect">
            <a:avLst/>
          </a:prstGeom>
          <a:noFill/>
        </p:spPr>
        <p:txBody>
          <a:bodyPr wrap="square" rtlCol="0">
            <a:spAutoFit/>
          </a:bodyPr>
          <a:lstStyle/>
          <a:p>
            <a:pPr algn="ctr"/>
            <a:r>
              <a:rPr lang="de-DE" b="1" dirty="0" smtClean="0">
                <a:solidFill>
                  <a:srgbClr val="FF6600"/>
                </a:solidFill>
              </a:rPr>
              <a:t>Schüler(in)</a:t>
            </a:r>
            <a:endParaRPr lang="de-DE" b="1" dirty="0">
              <a:solidFill>
                <a:srgbClr val="FF6600"/>
              </a:solidFill>
            </a:endParaRPr>
          </a:p>
        </p:txBody>
      </p:sp>
      <p:sp>
        <p:nvSpPr>
          <p:cNvPr id="11" name="Textfeld 10"/>
          <p:cNvSpPr txBox="1"/>
          <p:nvPr/>
        </p:nvSpPr>
        <p:spPr>
          <a:xfrm>
            <a:off x="3015504" y="1391671"/>
            <a:ext cx="2880320" cy="646331"/>
          </a:xfrm>
          <a:prstGeom prst="rect">
            <a:avLst/>
          </a:prstGeom>
          <a:noFill/>
        </p:spPr>
        <p:txBody>
          <a:bodyPr wrap="square" rtlCol="0">
            <a:spAutoFit/>
          </a:bodyPr>
          <a:lstStyle/>
          <a:p>
            <a:pPr algn="ctr"/>
            <a:r>
              <a:rPr lang="de-DE" b="1" dirty="0">
                <a:solidFill>
                  <a:srgbClr val="FF6600"/>
                </a:solidFill>
              </a:rPr>
              <a:t>gemeinsame </a:t>
            </a:r>
            <a:r>
              <a:rPr lang="de-DE" b="1" dirty="0" smtClean="0">
                <a:solidFill>
                  <a:srgbClr val="FF6600"/>
                </a:solidFill>
              </a:rPr>
              <a:t>Arbeit</a:t>
            </a:r>
          </a:p>
          <a:p>
            <a:pPr algn="ctr"/>
            <a:r>
              <a:rPr lang="de-DE" b="1" dirty="0" smtClean="0">
                <a:solidFill>
                  <a:srgbClr val="FF6600"/>
                </a:solidFill>
              </a:rPr>
              <a:t>gemeinsames Problem</a:t>
            </a:r>
            <a:endParaRPr lang="de-DE" b="1" dirty="0">
              <a:solidFill>
                <a:srgbClr val="FF6600"/>
              </a:solidFill>
            </a:endParaRPr>
          </a:p>
        </p:txBody>
      </p:sp>
      <p:cxnSp>
        <p:nvCxnSpPr>
          <p:cNvPr id="3" name="Gerader Verbinder 2"/>
          <p:cNvCxnSpPr>
            <a:stCxn id="4" idx="2"/>
            <a:endCxn id="4" idx="4"/>
          </p:cNvCxnSpPr>
          <p:nvPr/>
        </p:nvCxnSpPr>
        <p:spPr>
          <a:xfrm>
            <a:off x="2223639" y="4919315"/>
            <a:ext cx="44656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3371538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 Authentizität</a:t>
            </a:r>
            <a:endParaRPr lang="de-DE" dirty="0"/>
          </a:p>
        </p:txBody>
      </p:sp>
      <p:sp>
        <p:nvSpPr>
          <p:cNvPr id="3" name="Inhaltsplatzhalter 2"/>
          <p:cNvSpPr>
            <a:spLocks noGrp="1"/>
          </p:cNvSpPr>
          <p:nvPr>
            <p:ph idx="1"/>
          </p:nvPr>
        </p:nvSpPr>
        <p:spPr/>
        <p:txBody>
          <a:bodyPr>
            <a:normAutofit lnSpcReduction="10000"/>
          </a:bodyPr>
          <a:lstStyle/>
          <a:p>
            <a:r>
              <a:rPr lang="de-DE" dirty="0"/>
              <a:t>Authentische Rückmeldungen helfen, die Reaktion des Gegenübers auf das eigene Verhalten einschätzen zu lernen</a:t>
            </a:r>
          </a:p>
          <a:p>
            <a:r>
              <a:rPr lang="de-DE" dirty="0"/>
              <a:t>Alle Rückmeldungen sollten dem tatsächlichen Erleben, den tatsächlichen Handlungsimpulsen, Gefühlen, Vorstellungen und Einstellungen der </a:t>
            </a:r>
            <a:r>
              <a:rPr lang="de-DE" dirty="0" smtClean="0"/>
              <a:t>Lehrer(</a:t>
            </a:r>
            <a:r>
              <a:rPr lang="de-DE" dirty="0" err="1" smtClean="0"/>
              <a:t>inn</a:t>
            </a:r>
            <a:r>
              <a:rPr lang="de-DE" dirty="0" smtClean="0"/>
              <a:t>)en </a:t>
            </a:r>
            <a:r>
              <a:rPr lang="de-DE" dirty="0"/>
              <a:t>entsprechen</a:t>
            </a:r>
          </a:p>
          <a:p>
            <a:r>
              <a:rPr lang="de-DE" dirty="0"/>
              <a:t>Es soll aufmerksam ausgewählt werden, welche authentischen Äußerungen hilfreich für die </a:t>
            </a:r>
            <a:r>
              <a:rPr lang="de-DE" dirty="0" smtClean="0"/>
              <a:t>Schüler(</a:t>
            </a:r>
            <a:r>
              <a:rPr lang="de-DE" dirty="0" err="1" smtClean="0"/>
              <a:t>inn</a:t>
            </a:r>
            <a:r>
              <a:rPr lang="de-DE" dirty="0" smtClean="0"/>
              <a:t>)en </a:t>
            </a:r>
            <a:r>
              <a:rPr lang="de-DE" dirty="0"/>
              <a:t>sein könnten – nur die sollten geäußert werden</a:t>
            </a:r>
          </a:p>
          <a:p>
            <a:r>
              <a:rPr lang="de-DE" dirty="0"/>
              <a:t>Es geht nicht um eine Entlastung der </a:t>
            </a:r>
            <a:r>
              <a:rPr lang="de-DE" dirty="0" smtClean="0"/>
              <a:t>Lehrer(</a:t>
            </a:r>
            <a:r>
              <a:rPr lang="de-DE" dirty="0" err="1" smtClean="0"/>
              <a:t>inn</a:t>
            </a:r>
            <a:r>
              <a:rPr lang="de-DE" dirty="0" smtClean="0"/>
              <a:t>)en </a:t>
            </a:r>
            <a:r>
              <a:rPr lang="de-DE" dirty="0"/>
              <a:t>oder die „</a:t>
            </a:r>
            <a:r>
              <a:rPr lang="de-DE" dirty="0" err="1"/>
              <a:t>Verkumpelung</a:t>
            </a:r>
            <a:r>
              <a:rPr lang="de-DE" dirty="0"/>
              <a:t>“ durch die Mitteilung privater Äußerungen</a:t>
            </a:r>
          </a:p>
          <a:p>
            <a:r>
              <a:rPr lang="de-DE" dirty="0"/>
              <a:t>Selektive authentische Rückmeldungen vermitteln dem Interaktionspartner einen Einblick in komplizierte interpersonelle Situationen (die sonst oft unverständlich bleiben)</a:t>
            </a:r>
          </a:p>
          <a:p>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11914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Toleranzgrenzen</a:t>
            </a:r>
            <a:endParaRPr lang="de-DE" dirty="0"/>
          </a:p>
        </p:txBody>
      </p:sp>
      <p:sp>
        <p:nvSpPr>
          <p:cNvPr id="3" name="Inhaltsplatzhalter 2"/>
          <p:cNvSpPr>
            <a:spLocks noGrp="1"/>
          </p:cNvSpPr>
          <p:nvPr>
            <p:ph idx="1"/>
          </p:nvPr>
        </p:nvSpPr>
        <p:spPr/>
        <p:txBody>
          <a:bodyPr>
            <a:normAutofit lnSpcReduction="10000"/>
          </a:bodyPr>
          <a:lstStyle/>
          <a:p>
            <a:r>
              <a:rPr lang="de-DE" dirty="0" smtClean="0"/>
              <a:t>Die Toleranzgrenzen der Schüler(</a:t>
            </a:r>
            <a:r>
              <a:rPr lang="de-DE" dirty="0" err="1" smtClean="0"/>
              <a:t>inn</a:t>
            </a:r>
            <a:r>
              <a:rPr lang="de-DE" dirty="0" smtClean="0"/>
              <a:t>)en geben vor, ob die jeweiligen Äußerungen angemessen sind oder nicht</a:t>
            </a:r>
          </a:p>
          <a:p>
            <a:r>
              <a:rPr lang="de-DE" dirty="0" smtClean="0"/>
              <a:t>Es ist zu vermeiden, die Toleranzgrenzen der Schüler(innen) zu überschreiten </a:t>
            </a:r>
          </a:p>
          <a:p>
            <a:r>
              <a:rPr lang="de-DE" dirty="0" smtClean="0"/>
              <a:t>Es kann mit Worten auf diese Grenze verwiesen werden</a:t>
            </a:r>
          </a:p>
          <a:p>
            <a:r>
              <a:rPr lang="de-DE" dirty="0" smtClean="0"/>
              <a:t>Die Schüler(</a:t>
            </a:r>
            <a:r>
              <a:rPr lang="de-DE" dirty="0" err="1" smtClean="0"/>
              <a:t>inn</a:t>
            </a:r>
            <a:r>
              <a:rPr lang="de-DE" dirty="0" smtClean="0"/>
              <a:t>)en sollen angeregt werden, ihr Erleben in der Situation möglichst mit Worten mitzuteilen statt es im Verhalten zu zeigen</a:t>
            </a:r>
          </a:p>
          <a:p>
            <a:r>
              <a:rPr lang="de-DE" dirty="0" smtClean="0"/>
              <a:t>Auch eine geringe Überschreitung der Toleranzgrenzen erfordert „Reparatur“ </a:t>
            </a:r>
          </a:p>
          <a:p>
            <a:r>
              <a:rPr lang="de-DE" dirty="0"/>
              <a:t>Das gilt auch, wenn die Überschreitung erst </a:t>
            </a:r>
            <a:r>
              <a:rPr lang="de-DE" dirty="0" smtClean="0"/>
              <a:t>später </a:t>
            </a:r>
            <a:r>
              <a:rPr lang="de-DE" dirty="0"/>
              <a:t>deutlich </a:t>
            </a:r>
            <a:r>
              <a:rPr lang="de-DE" dirty="0" smtClean="0"/>
              <a:t>geworden ist</a:t>
            </a:r>
            <a:endParaRPr lang="de-DE" dirty="0"/>
          </a:p>
          <a:p>
            <a:r>
              <a:rPr lang="de-DE" dirty="0" smtClean="0"/>
              <a:t>Eine Überschreitung der Toleranzgrenzen kann sich z. B. in Erstarrung, Schweigen, Unsicherheit, Aggressivität oder durch Fluchtimpulse zeigen </a:t>
            </a:r>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77182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25574" y="446264"/>
            <a:ext cx="8183880" cy="1008112"/>
          </a:xfrm>
        </p:spPr>
        <p:txBody>
          <a:bodyPr>
            <a:normAutofit/>
          </a:bodyPr>
          <a:lstStyle/>
          <a:p>
            <a:r>
              <a:rPr lang="de-DE" sz="3200" dirty="0">
                <a:solidFill>
                  <a:schemeClr val="accent1"/>
                </a:solidFill>
              </a:rPr>
              <a:t>Als eins im Sinn…</a:t>
            </a:r>
          </a:p>
        </p:txBody>
      </p:sp>
      <p:sp>
        <p:nvSpPr>
          <p:cNvPr id="4" name="Inhaltsplatzhalter 3"/>
          <p:cNvSpPr>
            <a:spLocks noGrp="1"/>
          </p:cNvSpPr>
          <p:nvPr>
            <p:ph sz="half" idx="2"/>
          </p:nvPr>
        </p:nvSpPr>
        <p:spPr>
          <a:xfrm>
            <a:off x="2825574" y="1792248"/>
            <a:ext cx="8293994" cy="3915179"/>
          </a:xfrm>
        </p:spPr>
        <p:txBody>
          <a:bodyPr>
            <a:noAutofit/>
          </a:bodyPr>
          <a:lstStyle/>
          <a:p>
            <a:pPr marL="292100" indent="-292100">
              <a:spcBef>
                <a:spcPts val="600"/>
              </a:spcBef>
              <a:defRPr/>
            </a:pPr>
            <a:r>
              <a:rPr lang="de-DE" altLang="ja-JP" sz="2300" b="1" dirty="0" smtClean="0">
                <a:solidFill>
                  <a:schemeClr val="accent1"/>
                </a:solidFill>
              </a:rPr>
              <a:t>Auftrag klären</a:t>
            </a:r>
          </a:p>
          <a:p>
            <a:pPr marL="292100" indent="-292100">
              <a:spcBef>
                <a:spcPts val="600"/>
              </a:spcBef>
              <a:defRPr/>
            </a:pPr>
            <a:r>
              <a:rPr lang="de-DE" altLang="ja-JP" sz="2300" b="1" dirty="0" smtClean="0">
                <a:solidFill>
                  <a:schemeClr val="accent1"/>
                </a:solidFill>
              </a:rPr>
              <a:t>Schüler(innen)en als Fachmann für ihre Lebenswelt anerkennen </a:t>
            </a:r>
          </a:p>
          <a:p>
            <a:pPr marL="292100" indent="-292100">
              <a:spcBef>
                <a:spcPts val="600"/>
              </a:spcBef>
              <a:defRPr/>
            </a:pPr>
            <a:r>
              <a:rPr lang="de-DE" altLang="ja-JP" sz="2300" b="1" dirty="0" smtClean="0">
                <a:solidFill>
                  <a:schemeClr val="accent1"/>
                </a:solidFill>
              </a:rPr>
              <a:t>Toleranzgrenzen der Schüler(</a:t>
            </a:r>
            <a:r>
              <a:rPr lang="de-DE" altLang="ja-JP" sz="2300" b="1" dirty="0" err="1" smtClean="0">
                <a:solidFill>
                  <a:schemeClr val="accent1"/>
                </a:solidFill>
              </a:rPr>
              <a:t>inn</a:t>
            </a:r>
            <a:r>
              <a:rPr lang="de-DE" altLang="ja-JP" sz="2300" b="1" dirty="0" smtClean="0">
                <a:solidFill>
                  <a:schemeClr val="accent1"/>
                </a:solidFill>
              </a:rPr>
              <a:t>)en beachten</a:t>
            </a:r>
          </a:p>
          <a:p>
            <a:pPr marL="292100" indent="-292100">
              <a:spcBef>
                <a:spcPts val="600"/>
              </a:spcBef>
              <a:defRPr/>
            </a:pPr>
            <a:r>
              <a:rPr lang="de-DE" altLang="ja-JP" sz="2300" b="1" dirty="0" smtClean="0">
                <a:solidFill>
                  <a:schemeClr val="accent1"/>
                </a:solidFill>
              </a:rPr>
              <a:t>Nur entwicklungsförderliche, zielgerichtete Interventionen</a:t>
            </a:r>
          </a:p>
          <a:p>
            <a:pPr marL="292100" indent="-292100">
              <a:spcBef>
                <a:spcPts val="600"/>
              </a:spcBef>
              <a:defRPr/>
            </a:pPr>
            <a:r>
              <a:rPr lang="de-DE" altLang="ja-JP" sz="2300" dirty="0">
                <a:solidFill>
                  <a:schemeClr val="accent1"/>
                </a:solidFill>
              </a:rPr>
              <a:t>Reflexive Distanz in jedem Moment der gemeinsamen </a:t>
            </a:r>
            <a:r>
              <a:rPr lang="de-DE" altLang="ja-JP" sz="2300" dirty="0" smtClean="0">
                <a:solidFill>
                  <a:schemeClr val="accent1"/>
                </a:solidFill>
              </a:rPr>
              <a:t>Arbeit</a:t>
            </a:r>
          </a:p>
          <a:p>
            <a:pPr marL="292100" indent="-292100">
              <a:spcBef>
                <a:spcPts val="600"/>
              </a:spcBef>
              <a:defRPr/>
            </a:pPr>
            <a:r>
              <a:rPr lang="de-DE" altLang="ja-JP" sz="2300" dirty="0" smtClean="0">
                <a:solidFill>
                  <a:schemeClr val="accent1"/>
                </a:solidFill>
              </a:rPr>
              <a:t>Arbeit </a:t>
            </a:r>
            <a:r>
              <a:rPr lang="de-DE" altLang="ja-JP" sz="2300" dirty="0">
                <a:solidFill>
                  <a:schemeClr val="accent1"/>
                </a:solidFill>
              </a:rPr>
              <a:t>im Hier und </a:t>
            </a:r>
            <a:r>
              <a:rPr lang="de-DE" altLang="ja-JP" sz="2300" dirty="0" smtClean="0">
                <a:solidFill>
                  <a:schemeClr val="accent1"/>
                </a:solidFill>
              </a:rPr>
              <a:t>Jetzt</a:t>
            </a:r>
          </a:p>
          <a:p>
            <a:pPr marL="292100" indent="-292100">
              <a:spcBef>
                <a:spcPts val="600"/>
              </a:spcBef>
              <a:defRPr/>
            </a:pPr>
            <a:r>
              <a:rPr lang="de-DE" altLang="ja-JP" sz="2300" dirty="0" smtClean="0">
                <a:solidFill>
                  <a:schemeClr val="accent1"/>
                </a:solidFill>
              </a:rPr>
              <a:t>Beschämungen </a:t>
            </a:r>
            <a:r>
              <a:rPr lang="de-DE" altLang="ja-JP" sz="2300" dirty="0">
                <a:solidFill>
                  <a:schemeClr val="accent1"/>
                </a:solidFill>
              </a:rPr>
              <a:t>vermeiden</a:t>
            </a:r>
          </a:p>
          <a:p>
            <a:pPr marL="292100" indent="-292100">
              <a:spcBef>
                <a:spcPts val="600"/>
              </a:spcBef>
              <a:defRPr/>
            </a:pPr>
            <a:r>
              <a:rPr lang="de-DE" altLang="ja-JP" sz="2300" dirty="0" smtClean="0">
                <a:solidFill>
                  <a:schemeClr val="accent1"/>
                </a:solidFill>
              </a:rPr>
              <a:t>keine </a:t>
            </a:r>
            <a:r>
              <a:rPr lang="de-DE" altLang="ja-JP" sz="2300" dirty="0">
                <a:solidFill>
                  <a:schemeClr val="accent1"/>
                </a:solidFill>
              </a:rPr>
              <a:t>Deutungen</a:t>
            </a:r>
          </a:p>
          <a:p>
            <a:pPr>
              <a:spcBef>
                <a:spcPts val="600"/>
              </a:spcBef>
            </a:pPr>
            <a:r>
              <a:rPr lang="de-DE" altLang="ja-JP" sz="2300" dirty="0" smtClean="0">
                <a:solidFill>
                  <a:schemeClr val="accent1"/>
                </a:solidFill>
              </a:rPr>
              <a:t>„selektiv“ authentisches Gegenüber anbieten</a:t>
            </a:r>
            <a:endParaRPr lang="de-DE" altLang="ja-JP" sz="2300" dirty="0">
              <a:solidFill>
                <a:schemeClr val="accent1"/>
              </a:solidFill>
            </a:endParaRPr>
          </a:p>
        </p:txBody>
      </p:sp>
      <p:pic>
        <p:nvPicPr>
          <p:cNvPr id="5" name="Picture 2" descr="Gedankenstütze nötig? In den Tipps erfahren Sie, wie Sie Ihr Gehirn ganz einfach fit halten. RTimages - Fotolia.com"/>
          <p:cNvPicPr>
            <a:picLocks noChangeAspect="1" noChangeArrowheads="1"/>
          </p:cNvPicPr>
          <p:nvPr/>
        </p:nvPicPr>
        <p:blipFill>
          <a:blip r:embed="rId3" cstate="print"/>
          <a:srcRect l="4466" r="4466"/>
          <a:stretch>
            <a:fillRect/>
          </a:stretch>
        </p:blipFill>
        <p:spPr bwMode="auto">
          <a:xfrm>
            <a:off x="0" y="266244"/>
            <a:ext cx="2520280" cy="1862072"/>
          </a:xfrm>
          <a:prstGeom prst="rect">
            <a:avLst/>
          </a:prstGeom>
          <a:noFill/>
        </p:spPr>
      </p:pic>
      <p:sp>
        <p:nvSpPr>
          <p:cNvPr id="6" name="Rechteck 5"/>
          <p:cNvSpPr/>
          <p:nvPr/>
        </p:nvSpPr>
        <p:spPr>
          <a:xfrm>
            <a:off x="0" y="266244"/>
            <a:ext cx="12241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174823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0013" y="446264"/>
            <a:ext cx="8183880" cy="1008112"/>
          </a:xfrm>
        </p:spPr>
        <p:txBody>
          <a:bodyPr>
            <a:normAutofit/>
          </a:bodyPr>
          <a:lstStyle/>
          <a:p>
            <a:r>
              <a:rPr lang="de-DE" sz="3200" dirty="0">
                <a:solidFill>
                  <a:schemeClr val="accent1"/>
                </a:solidFill>
              </a:rPr>
              <a:t>Als eins im Sinn…</a:t>
            </a:r>
          </a:p>
        </p:txBody>
      </p:sp>
      <p:sp>
        <p:nvSpPr>
          <p:cNvPr id="4" name="Inhaltsplatzhalter 3"/>
          <p:cNvSpPr>
            <a:spLocks noGrp="1"/>
          </p:cNvSpPr>
          <p:nvPr>
            <p:ph sz="half" idx="2"/>
          </p:nvPr>
        </p:nvSpPr>
        <p:spPr>
          <a:xfrm>
            <a:off x="2930013" y="2001928"/>
            <a:ext cx="8079155" cy="3450779"/>
          </a:xfrm>
        </p:spPr>
        <p:txBody>
          <a:bodyPr>
            <a:noAutofit/>
          </a:bodyPr>
          <a:lstStyle/>
          <a:p>
            <a:pPr marL="292100" indent="-292100">
              <a:spcBef>
                <a:spcPts val="600"/>
              </a:spcBef>
              <a:defRPr/>
            </a:pPr>
            <a:r>
              <a:rPr lang="de-DE" altLang="ja-JP" sz="2400" dirty="0" smtClean="0">
                <a:solidFill>
                  <a:schemeClr val="accent1"/>
                </a:solidFill>
              </a:rPr>
              <a:t>Klaren</a:t>
            </a:r>
            <a:r>
              <a:rPr lang="de-DE" altLang="ja-JP" sz="2400" dirty="0">
                <a:solidFill>
                  <a:schemeClr val="accent1"/>
                </a:solidFill>
              </a:rPr>
              <a:t>, stabilen Rahmen herstellen</a:t>
            </a:r>
          </a:p>
          <a:p>
            <a:pPr marL="292100" indent="-292100">
              <a:spcBef>
                <a:spcPts val="600"/>
              </a:spcBef>
              <a:defRPr/>
            </a:pPr>
            <a:r>
              <a:rPr lang="de-DE" altLang="ja-JP" sz="2400" dirty="0">
                <a:solidFill>
                  <a:schemeClr val="accent1"/>
                </a:solidFill>
              </a:rPr>
              <a:t>Bezug auf den gemeinsamen Arbeitsauftrag</a:t>
            </a:r>
          </a:p>
          <a:p>
            <a:pPr marL="292100" indent="-292100">
              <a:spcBef>
                <a:spcPts val="600"/>
              </a:spcBef>
              <a:defRPr/>
            </a:pPr>
            <a:r>
              <a:rPr lang="de-DE" altLang="ja-JP" sz="2400" dirty="0" smtClean="0">
                <a:solidFill>
                  <a:schemeClr val="accent1"/>
                </a:solidFill>
              </a:rPr>
              <a:t>Nicht nur Worte, sondern auch Verhalten „lesen“</a:t>
            </a:r>
          </a:p>
          <a:p>
            <a:pPr marL="292100" indent="-292100">
              <a:spcBef>
                <a:spcPts val="600"/>
              </a:spcBef>
              <a:defRPr/>
            </a:pPr>
            <a:r>
              <a:rPr lang="de-DE" altLang="ja-JP" sz="2400" dirty="0" smtClean="0">
                <a:solidFill>
                  <a:schemeClr val="accent1"/>
                </a:solidFill>
              </a:rPr>
              <a:t>Belehrungen </a:t>
            </a:r>
            <a:r>
              <a:rPr lang="de-DE" altLang="ja-JP" sz="2400" dirty="0">
                <a:solidFill>
                  <a:schemeClr val="accent1"/>
                </a:solidFill>
              </a:rPr>
              <a:t>und Moralisierungen </a:t>
            </a:r>
            <a:r>
              <a:rPr lang="de-DE" altLang="ja-JP" sz="2400" dirty="0" smtClean="0">
                <a:solidFill>
                  <a:schemeClr val="accent1"/>
                </a:solidFill>
              </a:rPr>
              <a:t>vermeiden</a:t>
            </a:r>
          </a:p>
          <a:p>
            <a:pPr marL="292100" indent="-292100">
              <a:spcBef>
                <a:spcPts val="600"/>
              </a:spcBef>
              <a:defRPr/>
            </a:pPr>
            <a:r>
              <a:rPr lang="de-DE" altLang="ja-JP" sz="2400" dirty="0" smtClean="0">
                <a:solidFill>
                  <a:schemeClr val="accent1"/>
                </a:solidFill>
              </a:rPr>
              <a:t>Alltagsnahes Verständnis</a:t>
            </a:r>
            <a:endParaRPr lang="de-DE" altLang="ja-JP" sz="2400" dirty="0">
              <a:solidFill>
                <a:schemeClr val="accent1"/>
              </a:solidFill>
            </a:endParaRPr>
          </a:p>
          <a:p>
            <a:pPr marL="292100" indent="-292100">
              <a:spcBef>
                <a:spcPts val="600"/>
              </a:spcBef>
              <a:defRPr/>
            </a:pPr>
            <a:r>
              <a:rPr lang="de-DE" altLang="ja-JP" sz="2400" dirty="0" smtClean="0">
                <a:solidFill>
                  <a:schemeClr val="accent1"/>
                </a:solidFill>
              </a:rPr>
              <a:t>Keine </a:t>
            </a:r>
            <a:r>
              <a:rPr lang="de-DE" altLang="ja-JP" sz="2400" dirty="0" err="1" smtClean="0">
                <a:solidFill>
                  <a:schemeClr val="accent1"/>
                </a:solidFill>
              </a:rPr>
              <a:t>Verbündungen</a:t>
            </a:r>
            <a:endParaRPr lang="de-DE" altLang="ja-JP" sz="2400" dirty="0" smtClean="0">
              <a:solidFill>
                <a:schemeClr val="accent1"/>
              </a:solidFill>
            </a:endParaRPr>
          </a:p>
          <a:p>
            <a:pPr marL="292100" indent="-292100">
              <a:spcBef>
                <a:spcPts val="600"/>
              </a:spcBef>
              <a:defRPr/>
            </a:pPr>
            <a:r>
              <a:rPr lang="de-DE" altLang="ja-JP" sz="2400" dirty="0" smtClean="0">
                <a:solidFill>
                  <a:schemeClr val="accent1"/>
                </a:solidFill>
              </a:rPr>
              <a:t>beharrliches </a:t>
            </a:r>
            <a:r>
              <a:rPr lang="de-DE" altLang="ja-JP" sz="2400" dirty="0">
                <a:solidFill>
                  <a:schemeClr val="accent1"/>
                </a:solidFill>
              </a:rPr>
              <a:t>Nachfragen</a:t>
            </a:r>
            <a:r>
              <a:rPr lang="de-DE" altLang="ja-JP" sz="2400" dirty="0" smtClean="0">
                <a:solidFill>
                  <a:schemeClr val="accent1"/>
                </a:solidFill>
              </a:rPr>
              <a:t>, um die Botschaft/den Inhalt zu verstehen </a:t>
            </a:r>
            <a:r>
              <a:rPr lang="de-DE" altLang="ja-JP" sz="2400" dirty="0">
                <a:solidFill>
                  <a:schemeClr val="accent1"/>
                </a:solidFill>
              </a:rPr>
              <a:t>(neugierig bleiben</a:t>
            </a:r>
            <a:r>
              <a:rPr lang="de-DE" altLang="ja-JP" sz="2400" dirty="0" smtClean="0">
                <a:solidFill>
                  <a:schemeClr val="accent1"/>
                </a:solidFill>
              </a:rPr>
              <a:t>)</a:t>
            </a:r>
          </a:p>
        </p:txBody>
      </p:sp>
      <p:pic>
        <p:nvPicPr>
          <p:cNvPr id="5" name="Picture 2" descr="Gedankenstütze nötig? In den Tipps erfahren Sie, wie Sie Ihr Gehirn ganz einfach fit halten. RTimages - Fotolia.com"/>
          <p:cNvPicPr>
            <a:picLocks noChangeAspect="1" noChangeArrowheads="1"/>
          </p:cNvPicPr>
          <p:nvPr/>
        </p:nvPicPr>
        <p:blipFill>
          <a:blip r:embed="rId3" cstate="print"/>
          <a:srcRect l="4466" r="4466"/>
          <a:stretch>
            <a:fillRect/>
          </a:stretch>
        </p:blipFill>
        <p:spPr bwMode="auto">
          <a:xfrm>
            <a:off x="0" y="266244"/>
            <a:ext cx="2520280" cy="1862072"/>
          </a:xfrm>
          <a:prstGeom prst="rect">
            <a:avLst/>
          </a:prstGeom>
          <a:noFill/>
        </p:spPr>
      </p:pic>
      <p:sp>
        <p:nvSpPr>
          <p:cNvPr id="6" name="Rechteck 5"/>
          <p:cNvSpPr/>
          <p:nvPr/>
        </p:nvSpPr>
        <p:spPr>
          <a:xfrm>
            <a:off x="0" y="266244"/>
            <a:ext cx="12241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10001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295400" y="381000"/>
            <a:ext cx="9601200" cy="1693606"/>
          </a:xfrm>
        </p:spPr>
        <p:txBody>
          <a:bodyPr>
            <a:normAutofit/>
          </a:bodyPr>
          <a:lstStyle/>
          <a:p>
            <a:pPr algn="ctr"/>
            <a:r>
              <a:rPr lang="de-DE" dirty="0" smtClean="0"/>
              <a:t>Vielen Dank für Ihre Aufmerksamkeit!</a:t>
            </a:r>
            <a:br>
              <a:rPr lang="de-DE" dirty="0" smtClean="0"/>
            </a:br>
            <a:endParaRPr lang="de-DE" sz="2000" dirty="0">
              <a:solidFill>
                <a:schemeClr val="tx1"/>
              </a:solidFill>
              <a:latin typeface="+mn-lt"/>
              <a:ea typeface="+mn-ea"/>
              <a:cs typeface="+mn-cs"/>
            </a:endParaRPr>
          </a:p>
        </p:txBody>
      </p:sp>
      <p:sp>
        <p:nvSpPr>
          <p:cNvPr id="6" name="Inhaltsplatzhalter 5"/>
          <p:cNvSpPr>
            <a:spLocks noGrp="1"/>
          </p:cNvSpPr>
          <p:nvPr>
            <p:ph idx="1"/>
          </p:nvPr>
        </p:nvSpPr>
        <p:spPr>
          <a:xfrm>
            <a:off x="1877960" y="2222090"/>
            <a:ext cx="9018639" cy="3721510"/>
          </a:xfrm>
        </p:spPr>
        <p:txBody>
          <a:bodyPr>
            <a:normAutofit/>
          </a:bodyPr>
          <a:lstStyle/>
          <a:p>
            <a:pPr marL="45720" indent="0">
              <a:buNone/>
            </a:pPr>
            <a:r>
              <a:rPr lang="de-DE" dirty="0" smtClean="0"/>
              <a:t>Dr. Rebecca Friedmann </a:t>
            </a:r>
          </a:p>
          <a:p>
            <a:pPr marL="45720" indent="0">
              <a:buNone/>
            </a:pPr>
            <a:endParaRPr lang="de-DE" dirty="0" smtClean="0"/>
          </a:p>
          <a:p>
            <a:pPr marL="45720" indent="0">
              <a:spcBef>
                <a:spcPts val="600"/>
              </a:spcBef>
              <a:buNone/>
            </a:pPr>
            <a:r>
              <a:rPr lang="de-DE" b="1" spc="100" dirty="0" smtClean="0"/>
              <a:t>Denkzeit-Institut</a:t>
            </a:r>
          </a:p>
          <a:p>
            <a:pPr marL="45720" indent="0">
              <a:spcBef>
                <a:spcPts val="600"/>
              </a:spcBef>
              <a:buNone/>
            </a:pPr>
            <a:r>
              <a:rPr lang="de-DE" sz="1100" dirty="0" smtClean="0"/>
              <a:t>Institut für Fort- und Weiterbildungen</a:t>
            </a:r>
            <a:endParaRPr lang="de-DE" sz="1100" dirty="0"/>
          </a:p>
          <a:p>
            <a:pPr marL="45720" indent="0">
              <a:spcBef>
                <a:spcPts val="600"/>
              </a:spcBef>
              <a:buNone/>
            </a:pPr>
            <a:r>
              <a:rPr lang="de-DE" dirty="0"/>
              <a:t>Goebenstr. 24</a:t>
            </a:r>
          </a:p>
          <a:p>
            <a:pPr marL="45720" indent="0">
              <a:spcBef>
                <a:spcPts val="600"/>
              </a:spcBef>
              <a:buNone/>
            </a:pPr>
            <a:r>
              <a:rPr lang="de-DE" dirty="0"/>
              <a:t>10783 Berlin</a:t>
            </a:r>
          </a:p>
          <a:p>
            <a:pPr marL="45720" indent="0">
              <a:buNone/>
            </a:pPr>
            <a:endParaRPr lang="de-DE" dirty="0" smtClean="0"/>
          </a:p>
          <a:p>
            <a:pPr marL="45720" indent="0">
              <a:spcBef>
                <a:spcPts val="600"/>
              </a:spcBef>
              <a:buNone/>
            </a:pPr>
            <a:r>
              <a:rPr lang="de-DE" dirty="0" smtClean="0"/>
              <a:t>info@denkzeit-institut.com</a:t>
            </a:r>
          </a:p>
          <a:p>
            <a:pPr marL="45720" indent="0">
              <a:spcBef>
                <a:spcPts val="600"/>
              </a:spcBef>
              <a:buNone/>
            </a:pPr>
            <a:r>
              <a:rPr lang="de-DE" dirty="0" smtClean="0"/>
              <a:t>030</a:t>
            </a:r>
            <a:r>
              <a:rPr lang="de-DE" dirty="0"/>
              <a:t>. </a:t>
            </a:r>
            <a:r>
              <a:rPr lang="de-DE" dirty="0" smtClean="0"/>
              <a:t>91 90 15 90</a:t>
            </a:r>
          </a:p>
          <a:p>
            <a:pPr marL="45720" indent="0">
              <a:spcBef>
                <a:spcPts val="600"/>
              </a:spcBef>
              <a:buNone/>
            </a:pPr>
            <a:r>
              <a:rPr lang="de-DE" dirty="0" smtClean="0"/>
              <a:t>www.denkzeit-institut.com</a:t>
            </a: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735" y="2762865"/>
            <a:ext cx="2296798" cy="1715736"/>
          </a:xfrm>
          <a:prstGeom prst="rect">
            <a:avLst/>
          </a:prstGeom>
        </p:spPr>
      </p:pic>
      <p:sp>
        <p:nvSpPr>
          <p:cNvPr id="2" name="Fußzeilenplatzhalter 1"/>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7278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229600" y="3007110"/>
            <a:ext cx="3474720" cy="2312142"/>
          </a:xfrm>
        </p:spPr>
        <p:txBody>
          <a:bodyPr>
            <a:normAutofit/>
          </a:bodyPr>
          <a:lstStyle/>
          <a:p>
            <a:r>
              <a:rPr lang="de-DE" dirty="0" smtClean="0"/>
              <a:t>Die Ausgangslage</a:t>
            </a:r>
            <a:endParaRPr lang="de-DE" dirty="0"/>
          </a:p>
        </p:txBody>
      </p:sp>
      <p:sp>
        <p:nvSpPr>
          <p:cNvPr id="8" name="Textplatzhalter 7"/>
          <p:cNvSpPr>
            <a:spLocks noGrp="1"/>
          </p:cNvSpPr>
          <p:nvPr>
            <p:ph type="body" sz="half" idx="2"/>
          </p:nvPr>
        </p:nvSpPr>
        <p:spPr/>
        <p:txBody>
          <a:bodyPr/>
          <a:lstStyle/>
          <a:p>
            <a:r>
              <a:rPr lang="de-DE" dirty="0" smtClean="0"/>
              <a:t> </a:t>
            </a:r>
            <a:endParaRPr lang="de-DE" dirty="0"/>
          </a:p>
        </p:txBody>
      </p:sp>
      <p:pic>
        <p:nvPicPr>
          <p:cNvPr id="2" name="Picture 2" descr="Baby, Kinder, Neugeborene, Waffe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323916"/>
            <a:ext cx="5348748" cy="4278999"/>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18079803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6023" y="0"/>
            <a:ext cx="9601200" cy="1143000"/>
          </a:xfrm>
        </p:spPr>
        <p:txBody>
          <a:bodyPr/>
          <a:lstStyle/>
          <a:p>
            <a:r>
              <a:rPr lang="de-DE" dirty="0" smtClean="0"/>
              <a:t>Frühe Erfahrungen</a:t>
            </a:r>
            <a:endParaRPr lang="de-DE" dirty="0"/>
          </a:p>
        </p:txBody>
      </p:sp>
      <p:sp>
        <p:nvSpPr>
          <p:cNvPr id="3" name="Inhaltsplatzhalter 2"/>
          <p:cNvSpPr>
            <a:spLocks noGrp="1"/>
          </p:cNvSpPr>
          <p:nvPr>
            <p:ph idx="1"/>
          </p:nvPr>
        </p:nvSpPr>
        <p:spPr>
          <a:xfrm>
            <a:off x="1236023" y="1659577"/>
            <a:ext cx="10223665" cy="4853136"/>
          </a:xfrm>
        </p:spPr>
        <p:txBody>
          <a:bodyPr>
            <a:noAutofit/>
          </a:bodyPr>
          <a:lstStyle/>
          <a:p>
            <a:r>
              <a:rPr lang="de-DE" sz="2400" dirty="0" smtClean="0"/>
              <a:t>Ein Kind versucht sich möglichst gut an seine Beziehungspartner anzupassen</a:t>
            </a:r>
          </a:p>
          <a:p>
            <a:r>
              <a:rPr lang="de-DE" sz="2400" dirty="0" smtClean="0"/>
              <a:t>Fähigkeiten werden ausgereift, bleiben unter- oder unentwickelt oder werden zeitweise suspendiert</a:t>
            </a:r>
          </a:p>
          <a:p>
            <a:pPr>
              <a:spcBef>
                <a:spcPts val="2400"/>
              </a:spcBef>
            </a:pPr>
            <a:r>
              <a:rPr lang="de-DE" sz="2400" dirty="0"/>
              <a:t>Frühe Erfahrungen werden als „Arbeitsmodelle“ </a:t>
            </a:r>
            <a:r>
              <a:rPr lang="de-DE" sz="1600" dirty="0" smtClean="0"/>
              <a:t>(Stern) </a:t>
            </a:r>
            <a:r>
              <a:rPr lang="de-DE" sz="2400" dirty="0" smtClean="0"/>
              <a:t>gespeichert </a:t>
            </a:r>
            <a:r>
              <a:rPr lang="de-DE" sz="2400" dirty="0"/>
              <a:t>und prägen dauerhaft Wahrnehmung und Erleben</a:t>
            </a:r>
          </a:p>
          <a:p>
            <a:pPr>
              <a:spcBef>
                <a:spcPts val="2400"/>
              </a:spcBef>
            </a:pPr>
            <a:r>
              <a:rPr lang="de-DE" sz="2400" dirty="0" smtClean="0"/>
              <a:t>Einer </a:t>
            </a:r>
            <a:r>
              <a:rPr lang="de-DE" sz="2400" dirty="0"/>
              <a:t>der stärksten Prädiktoren für eine delinquente Entwicklung sind frühe, ungünstige Beziehungserfahrungen</a:t>
            </a:r>
          </a:p>
          <a:p>
            <a:endParaRPr lang="de-DE" sz="2400" dirty="0" smtClean="0"/>
          </a:p>
          <a:p>
            <a:endParaRPr lang="de-DE" sz="2400"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13047061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der Affektivität </a:t>
            </a:r>
            <a:r>
              <a:rPr lang="de-DE" sz="1200" dirty="0" smtClean="0"/>
              <a:t>(vgl. </a:t>
            </a:r>
            <a:r>
              <a:rPr lang="de-DE" sz="1200" dirty="0" err="1" smtClean="0"/>
              <a:t>Kause</a:t>
            </a:r>
            <a:r>
              <a:rPr lang="de-DE" sz="1200" dirty="0" smtClean="0"/>
              <a:t>)</a:t>
            </a:r>
            <a:endParaRPr lang="de-DE" sz="1200" dirty="0"/>
          </a:p>
        </p:txBody>
      </p:sp>
      <p:sp>
        <p:nvSpPr>
          <p:cNvPr id="3" name="Inhaltsplatzhalter 2"/>
          <p:cNvSpPr>
            <a:spLocks noGrp="1"/>
          </p:cNvSpPr>
          <p:nvPr>
            <p:ph idx="1"/>
          </p:nvPr>
        </p:nvSpPr>
        <p:spPr/>
        <p:txBody>
          <a:bodyPr>
            <a:normAutofit/>
          </a:bodyPr>
          <a:lstStyle/>
          <a:p>
            <a:r>
              <a:rPr lang="de-DE" sz="2400" dirty="0" smtClean="0"/>
              <a:t>Für eine gesunde Entwicklung ist es unabdingbar, dass Kinder durch die Reaktionen der primären Bezugspersonen vor überwältigenden Affektsituationen geschützt werden</a:t>
            </a:r>
          </a:p>
          <a:p>
            <a:r>
              <a:rPr lang="de-DE" sz="2400" dirty="0"/>
              <a:t>Die Reaktion der Interaktionspartner ist dabei von maßgeblicher Bedeutung</a:t>
            </a:r>
          </a:p>
          <a:p>
            <a:r>
              <a:rPr lang="de-DE" sz="2400" dirty="0" smtClean="0"/>
              <a:t>Kinder lernen erst im Laufe Ihres Lebens Affektregulation</a:t>
            </a:r>
          </a:p>
          <a:p>
            <a:r>
              <a:rPr lang="de-DE" sz="2400" dirty="0" smtClean="0"/>
              <a:t>Einige </a:t>
            </a:r>
            <a:r>
              <a:rPr lang="de-DE" sz="2400" dirty="0"/>
              <a:t>a</a:t>
            </a:r>
            <a:r>
              <a:rPr lang="de-DE" sz="2400" dirty="0" smtClean="0"/>
              <a:t>ffektive Zustände beherrscht das Baby von Geburt an, andere werden später erworben </a:t>
            </a:r>
            <a:endParaRPr lang="de-DE" sz="2400"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37499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Phasen der Affektentwicklung </a:t>
            </a:r>
            <a:r>
              <a:rPr lang="de-DE" sz="1200" dirty="0" smtClean="0"/>
              <a:t>(vgl. Lewis)</a:t>
            </a:r>
            <a:endParaRPr lang="de-DE" sz="1200" dirty="0"/>
          </a:p>
        </p:txBody>
      </p:sp>
      <p:sp>
        <p:nvSpPr>
          <p:cNvPr id="3" name="Inhaltsplatzhalter 2"/>
          <p:cNvSpPr>
            <a:spLocks noGrp="1"/>
          </p:cNvSpPr>
          <p:nvPr>
            <p:ph idx="1"/>
          </p:nvPr>
        </p:nvSpPr>
        <p:spPr>
          <a:xfrm>
            <a:off x="1295400" y="1828800"/>
            <a:ext cx="9886720" cy="4114800"/>
          </a:xfrm>
        </p:spPr>
        <p:txBody>
          <a:bodyPr>
            <a:normAutofit/>
          </a:bodyPr>
          <a:lstStyle/>
          <a:p>
            <a:pPr marL="45720" indent="0">
              <a:buNone/>
            </a:pPr>
            <a:r>
              <a:rPr lang="de-DE" dirty="0" smtClean="0"/>
              <a:t>Kurz nach der Geburt: </a:t>
            </a:r>
          </a:p>
          <a:p>
            <a:pPr marL="45720" indent="0">
              <a:buNone/>
            </a:pPr>
            <a:r>
              <a:rPr lang="de-DE" dirty="0"/>
              <a:t>	</a:t>
            </a:r>
            <a:r>
              <a:rPr lang="de-DE" b="1" dirty="0" smtClean="0"/>
              <a:t>Neugier</a:t>
            </a:r>
            <a:r>
              <a:rPr lang="de-DE" dirty="0" smtClean="0"/>
              <a:t>, </a:t>
            </a:r>
            <a:r>
              <a:rPr lang="de-DE" b="1" dirty="0" smtClean="0"/>
              <a:t>Ekel</a:t>
            </a:r>
            <a:r>
              <a:rPr lang="de-DE" dirty="0" smtClean="0"/>
              <a:t>, </a:t>
            </a:r>
            <a:r>
              <a:rPr lang="de-DE" b="1" dirty="0" smtClean="0"/>
              <a:t>Überraschung</a:t>
            </a:r>
            <a:r>
              <a:rPr lang="de-DE" dirty="0" smtClean="0"/>
              <a:t>, </a:t>
            </a:r>
            <a:r>
              <a:rPr lang="de-DE" b="1" dirty="0" smtClean="0"/>
              <a:t>Trauer</a:t>
            </a:r>
            <a:r>
              <a:rPr lang="de-DE" dirty="0" smtClean="0"/>
              <a:t> und </a:t>
            </a:r>
            <a:r>
              <a:rPr lang="de-DE" b="1" dirty="0" smtClean="0"/>
              <a:t>Freude </a:t>
            </a:r>
            <a:r>
              <a:rPr lang="de-DE" dirty="0" smtClean="0"/>
              <a:t>(„Grundgefühle“)</a:t>
            </a:r>
          </a:p>
          <a:p>
            <a:pPr marL="45720" indent="0">
              <a:buNone/>
            </a:pPr>
            <a:r>
              <a:rPr lang="de-DE" dirty="0" smtClean="0"/>
              <a:t>Ab 6 Monate: </a:t>
            </a:r>
          </a:p>
          <a:p>
            <a:pPr marL="45720" indent="0">
              <a:buNone/>
            </a:pPr>
            <a:r>
              <a:rPr lang="de-DE" dirty="0"/>
              <a:t>	</a:t>
            </a:r>
            <a:r>
              <a:rPr lang="de-DE" dirty="0" smtClean="0"/>
              <a:t>Differenzierung unbehaglicher Zustände in </a:t>
            </a:r>
            <a:r>
              <a:rPr lang="de-DE" b="1" dirty="0" smtClean="0"/>
              <a:t>Ärger</a:t>
            </a:r>
            <a:r>
              <a:rPr lang="de-DE" dirty="0" smtClean="0"/>
              <a:t> und </a:t>
            </a:r>
            <a:r>
              <a:rPr lang="de-DE" b="1" dirty="0" smtClean="0"/>
              <a:t>Angst</a:t>
            </a:r>
          </a:p>
          <a:p>
            <a:pPr marL="45720" indent="0">
              <a:buNone/>
            </a:pPr>
            <a:r>
              <a:rPr lang="de-DE" dirty="0" smtClean="0"/>
              <a:t>Ab 1 ½ Jahren: </a:t>
            </a:r>
          </a:p>
          <a:p>
            <a:pPr marL="45720" indent="0">
              <a:buNone/>
            </a:pPr>
            <a:r>
              <a:rPr lang="de-DE" dirty="0"/>
              <a:t>	</a:t>
            </a:r>
            <a:r>
              <a:rPr lang="de-DE" b="1" dirty="0" smtClean="0"/>
              <a:t>Neid</a:t>
            </a:r>
            <a:r>
              <a:rPr lang="de-DE" dirty="0" smtClean="0"/>
              <a:t>, „</a:t>
            </a:r>
            <a:r>
              <a:rPr lang="de-DE" b="1" dirty="0" smtClean="0"/>
              <a:t>Empathie</a:t>
            </a:r>
            <a:r>
              <a:rPr lang="de-DE" dirty="0" smtClean="0"/>
              <a:t>“ (als bewertender </a:t>
            </a:r>
            <a:r>
              <a:rPr lang="de-DE" dirty="0"/>
              <a:t>V</a:t>
            </a:r>
            <a:r>
              <a:rPr lang="de-DE" dirty="0" smtClean="0"/>
              <a:t>ergleich zwischen „Ich“ und „Du“)</a:t>
            </a:r>
          </a:p>
          <a:p>
            <a:pPr marL="45720" indent="0">
              <a:buNone/>
            </a:pPr>
            <a:r>
              <a:rPr lang="de-DE" dirty="0" smtClean="0"/>
              <a:t>Ab 2 ½ -3 Jahre: 	</a:t>
            </a:r>
          </a:p>
          <a:p>
            <a:pPr marL="45720" indent="0">
              <a:buNone/>
            </a:pPr>
            <a:r>
              <a:rPr lang="de-DE" b="1" dirty="0"/>
              <a:t>	</a:t>
            </a:r>
            <a:r>
              <a:rPr lang="de-DE" b="1" dirty="0" smtClean="0"/>
              <a:t>Scham</a:t>
            </a:r>
            <a:r>
              <a:rPr lang="de-DE" dirty="0" smtClean="0"/>
              <a:t>, </a:t>
            </a:r>
            <a:r>
              <a:rPr lang="de-DE" b="1" dirty="0" smtClean="0"/>
              <a:t>Schuld</a:t>
            </a:r>
            <a:r>
              <a:rPr lang="de-DE" dirty="0" smtClean="0"/>
              <a:t>, </a:t>
            </a:r>
            <a:r>
              <a:rPr lang="de-DE" b="1" dirty="0" smtClean="0"/>
              <a:t>Stolz </a:t>
            </a:r>
            <a:r>
              <a:rPr lang="de-DE" dirty="0" smtClean="0"/>
              <a:t>(Bezogenheit auf soziale Normen)</a:t>
            </a:r>
          </a:p>
          <a:p>
            <a:pPr marL="45720" indent="0">
              <a:buNone/>
            </a:pPr>
            <a:endParaRPr lang="de-DE" dirty="0" smtClean="0"/>
          </a:p>
          <a:p>
            <a:pPr marL="45720" indent="0">
              <a:buNone/>
            </a:pP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5067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Entwicklung des Selbst</a:t>
            </a:r>
          </a:p>
        </p:txBody>
      </p:sp>
      <p:sp>
        <p:nvSpPr>
          <p:cNvPr id="3" name="Inhaltsplatzhalter 2"/>
          <p:cNvSpPr>
            <a:spLocks noGrp="1"/>
          </p:cNvSpPr>
          <p:nvPr>
            <p:ph idx="1"/>
          </p:nvPr>
        </p:nvSpPr>
        <p:spPr>
          <a:xfrm>
            <a:off x="1295400" y="1828800"/>
            <a:ext cx="10837606" cy="4114800"/>
          </a:xfrm>
        </p:spPr>
        <p:txBody>
          <a:bodyPr>
            <a:normAutofit fontScale="92500" lnSpcReduction="10000"/>
          </a:bodyPr>
          <a:lstStyle/>
          <a:p>
            <a:r>
              <a:rPr lang="de-DE" sz="2200" dirty="0" smtClean="0"/>
              <a:t>Kleine Kinder verinnerlichen die Repräsentanz der Bezugspersonen (primäre Identifikation)</a:t>
            </a:r>
          </a:p>
          <a:p>
            <a:r>
              <a:rPr lang="de-DE" sz="2200" dirty="0"/>
              <a:t>Die </a:t>
            </a:r>
            <a:r>
              <a:rPr lang="de-DE" sz="2200" dirty="0" smtClean="0"/>
              <a:t>Rückmeldungen der Affektivität des Kindes werden </a:t>
            </a:r>
            <a:r>
              <a:rPr lang="de-DE" sz="2200" dirty="0"/>
              <a:t>„markiert“ („Ammensprache“ </a:t>
            </a:r>
            <a:r>
              <a:rPr lang="de-DE" sz="1300" dirty="0"/>
              <a:t>Papousek</a:t>
            </a:r>
            <a:r>
              <a:rPr lang="de-DE" sz="2200" dirty="0" smtClean="0"/>
              <a:t>),</a:t>
            </a:r>
            <a:endParaRPr lang="de-DE" sz="2200" dirty="0"/>
          </a:p>
          <a:p>
            <a:r>
              <a:rPr lang="de-DE" sz="2200" dirty="0" smtClean="0"/>
              <a:t>so </a:t>
            </a:r>
            <a:r>
              <a:rPr lang="de-DE" sz="2200" dirty="0"/>
              <a:t>versteht das Kind, dass es sich um eine </a:t>
            </a:r>
            <a:r>
              <a:rPr lang="de-DE" sz="2200" dirty="0" smtClean="0"/>
              <a:t>Beschreibung der eigen Gefühle handelt.</a:t>
            </a:r>
            <a:endParaRPr lang="de-DE" sz="2200" dirty="0"/>
          </a:p>
          <a:p>
            <a:r>
              <a:rPr lang="de-DE" sz="2200" dirty="0" smtClean="0"/>
              <a:t>Durch Internalisierung bekommen sie eine Idee davon wer sie sind (und was sie fühlen)</a:t>
            </a:r>
          </a:p>
          <a:p>
            <a:r>
              <a:rPr lang="de-DE" sz="2200" dirty="0"/>
              <a:t>u</a:t>
            </a:r>
            <a:r>
              <a:rPr lang="de-DE" sz="2200" dirty="0" smtClean="0"/>
              <a:t>nd lernen so innere Konflikte und Unwohlsein zu regulieren.</a:t>
            </a:r>
          </a:p>
          <a:p>
            <a:r>
              <a:rPr lang="de-DE" sz="2200" dirty="0"/>
              <a:t>Diese Regulationsstrategien werden internalisiert und stehen im Lebensverlauf zur </a:t>
            </a:r>
            <a:r>
              <a:rPr lang="de-DE" sz="2200" dirty="0" smtClean="0"/>
              <a:t>Verfügung</a:t>
            </a:r>
          </a:p>
          <a:p>
            <a:r>
              <a:rPr lang="de-DE" sz="2200" b="1" dirty="0"/>
              <a:t>I</a:t>
            </a:r>
            <a:r>
              <a:rPr lang="de-DE" sz="2200" b="1" dirty="0" smtClean="0"/>
              <a:t>nter</a:t>
            </a:r>
            <a:r>
              <a:rPr lang="de-DE" sz="2200" dirty="0" smtClean="0"/>
              <a:t>personelles Erleben wird also durch </a:t>
            </a:r>
            <a:r>
              <a:rPr lang="de-DE" sz="2200" b="1" dirty="0" err="1" smtClean="0"/>
              <a:t>Intra</a:t>
            </a:r>
            <a:r>
              <a:rPr lang="de-DE" sz="2200" dirty="0" err="1" smtClean="0"/>
              <a:t>personalität</a:t>
            </a:r>
            <a:r>
              <a:rPr lang="de-DE" sz="2200" dirty="0" smtClean="0"/>
              <a:t> gespeist</a:t>
            </a:r>
          </a:p>
          <a:p>
            <a:r>
              <a:rPr lang="de-DE" sz="2200" dirty="0" smtClean="0"/>
              <a:t>Das Kind findet sich gleichsam im Interaktionspartner wieder</a:t>
            </a:r>
          </a:p>
          <a:p>
            <a:r>
              <a:rPr lang="de-DE" sz="2200" dirty="0"/>
              <a:t>u</a:t>
            </a:r>
            <a:r>
              <a:rPr lang="de-DE" sz="2200" dirty="0" smtClean="0"/>
              <a:t>nd kann sich ein „mentales Modell“ von sich selbst entwickeln.</a:t>
            </a:r>
          </a:p>
          <a:p>
            <a:endParaRPr lang="de-DE" dirty="0" smtClean="0"/>
          </a:p>
          <a:p>
            <a:endParaRPr lang="de-DE" dirty="0"/>
          </a:p>
        </p:txBody>
      </p:sp>
      <p:sp>
        <p:nvSpPr>
          <p:cNvPr id="6" name="Fußzeilenplatzhalter 5"/>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91837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Zitate </a:t>
            </a:r>
            <a:endParaRPr lang="de-DE" dirty="0"/>
          </a:p>
        </p:txBody>
      </p:sp>
      <p:sp>
        <p:nvSpPr>
          <p:cNvPr id="3" name="Inhaltsplatzhalter 2"/>
          <p:cNvSpPr>
            <a:spLocks noGrp="1"/>
          </p:cNvSpPr>
          <p:nvPr>
            <p:ph idx="1"/>
          </p:nvPr>
        </p:nvSpPr>
        <p:spPr>
          <a:xfrm>
            <a:off x="1295400" y="1524000"/>
            <a:ext cx="9601200" cy="4753970"/>
          </a:xfrm>
        </p:spPr>
        <p:txBody>
          <a:bodyPr>
            <a:normAutofit/>
          </a:bodyPr>
          <a:lstStyle/>
          <a:p>
            <a:pPr marL="45720" indent="0">
              <a:buNone/>
            </a:pPr>
            <a:r>
              <a:rPr lang="de-DE" sz="2400" dirty="0" err="1" smtClean="0"/>
              <a:t>Kohut</a:t>
            </a:r>
            <a:r>
              <a:rPr lang="de-DE" sz="2400" dirty="0"/>
              <a:t>: „Der Glanz im Auge der </a:t>
            </a:r>
            <a:r>
              <a:rPr lang="de-DE" sz="2400" dirty="0" smtClean="0"/>
              <a:t>Mutter…“</a:t>
            </a:r>
            <a:endParaRPr lang="de-DE" sz="2400" dirty="0"/>
          </a:p>
          <a:p>
            <a:endParaRPr lang="de-DE" sz="2400" dirty="0"/>
          </a:p>
          <a:p>
            <a:pPr marL="45720" indent="0">
              <a:buNone/>
            </a:pPr>
            <a:r>
              <a:rPr lang="de-DE" sz="2400" dirty="0" smtClean="0"/>
              <a:t>Todorov</a:t>
            </a:r>
            <a:r>
              <a:rPr lang="de-DE" sz="2400" dirty="0"/>
              <a:t>: „Das Kind erheischt den Blick seiner Mutter nicht nur, damit sie es stillt oder tröstet, sondern weil dieser Blick als solcher ihm eine unabdingbare Ergänzung bringt: Er bestätigt es ist in seiner </a:t>
            </a:r>
            <a:r>
              <a:rPr lang="de-DE" sz="2400" dirty="0" smtClean="0"/>
              <a:t>Existenz.“</a:t>
            </a:r>
          </a:p>
          <a:p>
            <a:pPr marL="45720" indent="0">
              <a:buNone/>
            </a:pPr>
            <a:endParaRPr lang="de-DE" sz="2400" dirty="0"/>
          </a:p>
          <a:p>
            <a:pPr marL="45720" indent="0">
              <a:buNone/>
            </a:pPr>
            <a:r>
              <a:rPr lang="de-DE" sz="2400" dirty="0"/>
              <a:t>Streeck: „Wer wir sind, erfahren wir nicht, indem wir uns in uns selbst versenken, sondern erfahren wir im Spiegel der Anderen. Wenn wir uns nicht gesehen und nicht anerkannt fühlen, bleiben wir ohne Bestätigung, derer wir bedürfen, um wir selbst sein zu </a:t>
            </a:r>
            <a:r>
              <a:rPr lang="de-DE" sz="2400" dirty="0" smtClean="0"/>
              <a:t>können.“</a:t>
            </a:r>
            <a:endParaRPr lang="de-DE" sz="2400" dirty="0"/>
          </a:p>
          <a:p>
            <a:pPr marL="45720" indent="0">
              <a:buNone/>
            </a:pPr>
            <a:endParaRPr lang="de-DE" dirty="0"/>
          </a:p>
          <a:p>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190699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Störungen der affektiven Entwicklung</a:t>
            </a:r>
            <a:endParaRPr lang="de-DE" dirty="0"/>
          </a:p>
        </p:txBody>
      </p:sp>
      <p:sp>
        <p:nvSpPr>
          <p:cNvPr id="3" name="Inhaltsplatzhalter 2"/>
          <p:cNvSpPr>
            <a:spLocks noGrp="1"/>
          </p:cNvSpPr>
          <p:nvPr>
            <p:ph idx="1"/>
          </p:nvPr>
        </p:nvSpPr>
        <p:spPr>
          <a:xfrm>
            <a:off x="934065" y="1828800"/>
            <a:ext cx="11198941" cy="4572000"/>
          </a:xfrm>
        </p:spPr>
        <p:txBody>
          <a:bodyPr>
            <a:normAutofit lnSpcReduction="10000"/>
          </a:bodyPr>
          <a:lstStyle/>
          <a:p>
            <a:r>
              <a:rPr lang="de-DE" sz="2200" dirty="0" smtClean="0"/>
              <a:t>Wird emotionales </a:t>
            </a:r>
            <a:r>
              <a:rPr lang="de-DE" sz="2200" dirty="0"/>
              <a:t>Unbehagen </a:t>
            </a:r>
            <a:r>
              <a:rPr lang="de-DE" sz="2200" dirty="0" smtClean="0"/>
              <a:t>nicht von </a:t>
            </a:r>
            <a:r>
              <a:rPr lang="de-DE" sz="2200" dirty="0"/>
              <a:t>der primären Bezugsperson gelindert, </a:t>
            </a:r>
            <a:r>
              <a:rPr lang="de-DE" sz="2200" dirty="0" smtClean="0"/>
              <a:t>so dass das Kind lernt, </a:t>
            </a:r>
            <a:r>
              <a:rPr lang="de-DE" sz="2200" dirty="0"/>
              <a:t>dass schlechte Gefühle reguliert werden können und nicht unerträglich oder überwältigend sind.</a:t>
            </a:r>
          </a:p>
          <a:p>
            <a:r>
              <a:rPr lang="de-DE" sz="2200" dirty="0" smtClean="0"/>
              <a:t>Gelingt den Bezugspersonen diese frühe externe Regulation nicht oder wird dem Kind der Affekt nicht angemessen und „markiert“ zurückgespiegelt, kommt es zu (ggf. massiven) Entwicklungsstörungen.</a:t>
            </a:r>
          </a:p>
          <a:p>
            <a:pPr lvl="1"/>
            <a:r>
              <a:rPr lang="de-DE" dirty="0" smtClean="0"/>
              <a:t>Menschen mit sogenannten frühen Störungen, können affektive Zeichen meist nicht gut decodieren,</a:t>
            </a:r>
          </a:p>
          <a:p>
            <a:pPr lvl="1"/>
            <a:r>
              <a:rPr lang="de-DE" dirty="0" smtClean="0"/>
              <a:t>sie werden von ihren Affekten oft geradezu hinweg geschwemmt und fühlen sich ihren Gefühlen hilflos ausgeliefert.</a:t>
            </a:r>
          </a:p>
          <a:p>
            <a:pPr lvl="1"/>
            <a:r>
              <a:rPr lang="de-DE" dirty="0"/>
              <a:t>Sie können sich nicht kognitiv von ihren Gefühlen </a:t>
            </a:r>
            <a:r>
              <a:rPr lang="de-DE" dirty="0" smtClean="0"/>
              <a:t>distanzieren</a:t>
            </a:r>
            <a:endParaRPr lang="de-DE" dirty="0"/>
          </a:p>
          <a:p>
            <a:pPr lvl="1"/>
            <a:r>
              <a:rPr lang="de-DE" dirty="0" smtClean="0"/>
              <a:t>und bleiben auf einer frühen Stufe der Entwicklung arretiert.</a:t>
            </a:r>
          </a:p>
          <a:p>
            <a:pPr lvl="1"/>
            <a:r>
              <a:rPr lang="de-DE" dirty="0" smtClean="0"/>
              <a:t>Sie meiden häufig emotionale Nähe, um nicht in Not zu geraten.</a:t>
            </a:r>
          </a:p>
          <a:p>
            <a:pPr lvl="1"/>
            <a:r>
              <a:rPr lang="de-DE" dirty="0" smtClean="0"/>
              <a:t>Sie leben mit dem „Arbeitsmodell“, dass andere Menschen potenzielle Schmerzquellen sind.</a:t>
            </a:r>
          </a:p>
          <a:p>
            <a:endParaRPr lang="de-DE" dirty="0" smtClean="0"/>
          </a:p>
          <a:p>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Dr. Rebecca Friedmann, Seminarfolien zum pädagogischen Tag der Erich-Kästner-Schule</a:t>
            </a:r>
            <a:endParaRPr lang="de-DE" dirty="0"/>
          </a:p>
        </p:txBody>
      </p:sp>
    </p:spTree>
    <p:extLst>
      <p:ext uri="{BB962C8B-B14F-4D97-AF65-F5344CB8AC3E}">
        <p14:creationId xmlns:p14="http://schemas.microsoft.com/office/powerpoint/2010/main" val="273854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Geschäftliche Präsentation Rote Linie (Breitbild)</Template>
  <TotalTime>0</TotalTime>
  <Words>1726</Words>
  <Application>Microsoft Office PowerPoint</Application>
  <PresentationFormat>Benutzerdefiniert</PresentationFormat>
  <Paragraphs>259</Paragraphs>
  <Slides>26</Slides>
  <Notes>24</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Red Line Business 16x9</vt:lpstr>
      <vt:lpstr>Pädagogischer tag   Rahmen – haltung - interaktion  wie gelingen Beziehungen im (schulischen) alltag?</vt:lpstr>
      <vt:lpstr>Inhalte des Fortbildungstages</vt:lpstr>
      <vt:lpstr>Die Ausgangslage</vt:lpstr>
      <vt:lpstr>Frühe Erfahrungen</vt:lpstr>
      <vt:lpstr>Entwicklung der Affektivität (vgl. Kause)</vt:lpstr>
      <vt:lpstr>Phasen der Affektentwicklung (vgl. Lewis)</vt:lpstr>
      <vt:lpstr>die Entwicklung des Selbst</vt:lpstr>
      <vt:lpstr>Zitate </vt:lpstr>
      <vt:lpstr>Störungen der affektiven Entwicklung</vt:lpstr>
      <vt:lpstr>Interaktionsmuster</vt:lpstr>
      <vt:lpstr>Veränderungen </vt:lpstr>
      <vt:lpstr>Haltgebender Rahmen</vt:lpstr>
      <vt:lpstr>Exkurs: Der Rahmen einer Situation</vt:lpstr>
      <vt:lpstr>Rahmen - Empfehlungen für die Praxis</vt:lpstr>
      <vt:lpstr>KommunikationsStrategien</vt:lpstr>
      <vt:lpstr>professionelle pädagogische Interaktion (vs. Alltagskommunikation)</vt:lpstr>
      <vt:lpstr>Ein förderliches Beziehungsangebot </vt:lpstr>
      <vt:lpstr>Der gemeinsame Bezug auf das Dritte</vt:lpstr>
      <vt:lpstr>Der gemeinsame Bezug auf das Dritte</vt:lpstr>
      <vt:lpstr>Der gemeinsame Bezug auf das Dritte</vt:lpstr>
      <vt:lpstr>Der gemeinsame Bezug auf das Dritte</vt:lpstr>
      <vt:lpstr>Selektive Authentizität</vt:lpstr>
      <vt:lpstr>Toleranzgrenzen</vt:lpstr>
      <vt:lpstr>Als eins im Sinn…</vt:lpstr>
      <vt:lpstr>Als eins im Sinn…</vt:lpstr>
      <vt:lpstr>Vielen Dank für Ihre Aufmerksamkeit!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2015-09-16T17:23:31Z</dcterms:created>
  <dcterms:modified xsi:type="dcterms:W3CDTF">2016-01-31T16:13:15Z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